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9" r:id="rId4"/>
    <p:sldId id="264" r:id="rId5"/>
    <p:sldId id="261" r:id="rId6"/>
    <p:sldId id="262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zppdon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зпп\XXXL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479799"/>
            <a:ext cx="712879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Защита прав потребителей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 Пролетарском районе </a:t>
            </a:r>
            <a:r>
              <a:rPr lang="ru-RU" sz="2400" dirty="0" smtClean="0">
                <a:solidFill>
                  <a:srgbClr val="FF0000"/>
                </a:solidFill>
              </a:rPr>
              <a:t>Ростовской области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AutoShape 6" descr="Гер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Герб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Герб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Герб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Герб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6" descr="Герб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proletarsk.donland.ru/upload/uf/697/gerbrayo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34" y="479799"/>
            <a:ext cx="894750" cy="11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C00000"/>
                </a:solidFill>
              </a:rPr>
              <a:t>Постановлением Администрации Пролетарского района от 27.11.2018 №543 «Об утверждении муниципальной программы Пролетарского района «Экономическое развитие», включающая комплекс процессных мероприятий «Защита прав потребителей в Пролетарском районе». Объем финансирования на 2025 год составил 15,0 тыс. рублей.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Pictures\су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0243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s://proletarsk.donland.ru/upload/uf/697/gerbrayo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746"/>
            <a:ext cx="894750" cy="11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20880" cy="1728192"/>
          </a:xfrm>
        </p:spPr>
        <p:txBody>
          <a:bodyPr>
            <a:normAutofit fontScale="90000"/>
          </a:bodyPr>
          <a:lstStyle/>
          <a:p>
            <a:r>
              <a:rPr lang="ru-RU" altLang="ru-RU" sz="2700" b="1" i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altLang="ru-RU" sz="2700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altLang="ru-RU" sz="2700" b="1" i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altLang="ru-RU" sz="2700" b="1" i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altLang="ru-RU" sz="3100" b="1" i="1" dirty="0" smtClean="0">
                <a:solidFill>
                  <a:srgbClr val="C00000"/>
                </a:solidFill>
                <a:latin typeface="Times New Roman" pitchFamily="18" charset="0"/>
              </a:rPr>
              <a:t>Администрацией Пролетарского района  Ростовской области организована работа по защите прав потребителей в Пролетарском районе, так за первое полугодие </a:t>
            </a:r>
            <a:r>
              <a:rPr lang="ru-RU" altLang="ru-RU" sz="3100" b="1" i="1" dirty="0" smtClean="0">
                <a:solidFill>
                  <a:srgbClr val="C00000"/>
                </a:solidFill>
                <a:latin typeface="Times New Roman" pitchFamily="18" charset="0"/>
              </a:rPr>
              <a:t>2025 </a:t>
            </a:r>
            <a:r>
              <a:rPr lang="ru-RU" altLang="ru-RU" sz="3100" b="1" i="1" dirty="0" smtClean="0">
                <a:solidFill>
                  <a:srgbClr val="C00000"/>
                </a:solidFill>
                <a:latin typeface="Times New Roman" pitchFamily="18" charset="0"/>
              </a:rPr>
              <a:t>года:</a:t>
            </a:r>
            <a:r>
              <a:rPr lang="ru-RU" altLang="ru-RU" sz="3100" b="1" i="1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altLang="ru-RU" sz="3100" b="1" i="1" dirty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altLang="ru-RU" b="1" i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939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1800" b="1" dirty="0">
                <a:solidFill>
                  <a:srgbClr val="4D4D4D"/>
                </a:solidFill>
                <a:latin typeface="Times New Roman" pitchFamily="18" charset="0"/>
              </a:rPr>
              <a:t>дано </a:t>
            </a:r>
            <a:r>
              <a:rPr lang="ru-RU" altLang="ru-RU" sz="1800" b="1" dirty="0" smtClean="0">
                <a:solidFill>
                  <a:srgbClr val="CC0000"/>
                </a:solidFill>
                <a:latin typeface="Times New Roman" pitchFamily="18" charset="0"/>
              </a:rPr>
              <a:t>99 </a:t>
            </a: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консультаций </a:t>
            </a:r>
            <a:r>
              <a:rPr lang="ru-RU" altLang="ru-RU" sz="1800" b="1" dirty="0">
                <a:solidFill>
                  <a:srgbClr val="4D4D4D"/>
                </a:solidFill>
                <a:latin typeface="Times New Roman" pitchFamily="18" charset="0"/>
              </a:rPr>
              <a:t>потребителям, из них: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b="1" dirty="0">
                <a:solidFill>
                  <a:srgbClr val="4D4D4D"/>
                </a:solidFill>
                <a:latin typeface="Times New Roman" pitchFamily="18" charset="0"/>
              </a:rPr>
              <a:t>      </a:t>
            </a: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rgbClr val="CC0000"/>
                </a:solidFill>
                <a:latin typeface="Times New Roman" pitchFamily="18" charset="0"/>
              </a:rPr>
              <a:t>51</a:t>
            </a: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консультации </a:t>
            </a:r>
            <a:r>
              <a:rPr lang="ru-RU" altLang="ru-RU" sz="1800" b="1" dirty="0">
                <a:solidFill>
                  <a:srgbClr val="4D4D4D"/>
                </a:solidFill>
                <a:latin typeface="Times New Roman" pitchFamily="18" charset="0"/>
              </a:rPr>
              <a:t>по вопросам торговли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b="1" dirty="0">
                <a:solidFill>
                  <a:srgbClr val="4D4D4D"/>
                </a:solidFill>
                <a:latin typeface="Times New Roman" pitchFamily="18" charset="0"/>
              </a:rPr>
              <a:t>     </a:t>
            </a: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	- </a:t>
            </a:r>
            <a:r>
              <a:rPr lang="ru-RU" altLang="ru-RU" sz="1800" b="1" dirty="0" smtClean="0">
                <a:solidFill>
                  <a:srgbClr val="CC0000"/>
                </a:solidFill>
                <a:latin typeface="Times New Roman" pitchFamily="18" charset="0"/>
              </a:rPr>
              <a:t>5 </a:t>
            </a: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консультаций </a:t>
            </a:r>
            <a:r>
              <a:rPr lang="ru-RU" altLang="ru-RU" sz="1800" b="1" dirty="0">
                <a:solidFill>
                  <a:srgbClr val="4D4D4D"/>
                </a:solidFill>
                <a:latin typeface="Times New Roman" pitchFamily="18" charset="0"/>
              </a:rPr>
              <a:t>по вопросам пассажирского </a:t>
            </a: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транспорта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	-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</a:rPr>
              <a:t>11</a:t>
            </a: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консультаций по жилищно-коммунальным услугам</a:t>
            </a:r>
            <a:endParaRPr lang="ru-RU" altLang="ru-RU" sz="1800" b="1" dirty="0">
              <a:solidFill>
                <a:srgbClr val="4D4D4D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1800" b="1" dirty="0">
                <a:solidFill>
                  <a:srgbClr val="4D4D4D"/>
                </a:solidFill>
                <a:latin typeface="Times New Roman" pitchFamily="18" charset="0"/>
              </a:rPr>
              <a:t>      </a:t>
            </a: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rgbClr val="CC0000"/>
                </a:solidFill>
                <a:latin typeface="Times New Roman" pitchFamily="18" charset="0"/>
              </a:rPr>
              <a:t>32</a:t>
            </a: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консультации </a:t>
            </a:r>
            <a:r>
              <a:rPr lang="ru-RU" altLang="ru-RU" sz="1800" b="1" dirty="0">
                <a:solidFill>
                  <a:srgbClr val="4D4D4D"/>
                </a:solidFill>
                <a:latin typeface="Times New Roman" pitchFamily="18" charset="0"/>
              </a:rPr>
              <a:t>по другим видам </a:t>
            </a: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деятельности</a:t>
            </a:r>
          </a:p>
          <a:p>
            <a:pPr>
              <a:lnSpc>
                <a:spcPct val="90000"/>
              </a:lnSpc>
              <a:buNone/>
            </a:pPr>
            <a:endParaRPr lang="ru-RU" altLang="ru-RU" sz="1800" b="1" dirty="0">
              <a:solidFill>
                <a:srgbClr val="4D4D4D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800" b="1" dirty="0">
                <a:solidFill>
                  <a:srgbClr val="4D4D4D"/>
                </a:solidFill>
                <a:latin typeface="Times New Roman" pitchFamily="18" charset="0"/>
              </a:rPr>
              <a:t>составлено </a:t>
            </a:r>
            <a:r>
              <a:rPr lang="ru-RU" altLang="ru-RU" sz="1800" b="1" dirty="0" smtClean="0">
                <a:solidFill>
                  <a:srgbClr val="CC0000"/>
                </a:solidFill>
                <a:latin typeface="Times New Roman" pitchFamily="18" charset="0"/>
              </a:rPr>
              <a:t>11</a:t>
            </a: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4D4D4D"/>
                </a:solidFill>
                <a:latin typeface="Times New Roman" pitchFamily="18" charset="0"/>
              </a:rPr>
              <a:t>претензий для потребителей</a:t>
            </a:r>
          </a:p>
          <a:p>
            <a:pPr>
              <a:lnSpc>
                <a:spcPct val="90000"/>
              </a:lnSpc>
            </a:pPr>
            <a:endParaRPr lang="ru-RU" altLang="ru-RU" sz="1800" b="1" dirty="0">
              <a:solidFill>
                <a:srgbClr val="4D4D4D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sz="1800" b="1" dirty="0">
                <a:solidFill>
                  <a:srgbClr val="4D4D4D"/>
                </a:solidFill>
                <a:latin typeface="Times New Roman" pitchFamily="18" charset="0"/>
              </a:rPr>
              <a:t>дано </a:t>
            </a:r>
            <a:r>
              <a:rPr lang="ru-RU" altLang="ru-RU" sz="1800" b="1" dirty="0" smtClean="0">
                <a:solidFill>
                  <a:srgbClr val="CC0000"/>
                </a:solidFill>
                <a:latin typeface="Times New Roman" pitchFamily="18" charset="0"/>
              </a:rPr>
              <a:t>35</a:t>
            </a:r>
            <a:r>
              <a:rPr lang="ru-RU" altLang="ru-RU" sz="1800" b="1" dirty="0" smtClean="0">
                <a:solidFill>
                  <a:srgbClr val="4D4D4D"/>
                </a:solidFill>
                <a:latin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4D4D4D"/>
                </a:solidFill>
                <a:latin typeface="Times New Roman" pitchFamily="18" charset="0"/>
              </a:rPr>
              <a:t>выступлений/публикаций в СМИ по вопросу защиты прав потребителей</a:t>
            </a:r>
          </a:p>
          <a:p>
            <a:endParaRPr lang="ru-RU" sz="1200" dirty="0"/>
          </a:p>
        </p:txBody>
      </p:sp>
      <p:pic>
        <p:nvPicPr>
          <p:cNvPr id="5" name="Picture 18" descr="https://proletarsk.donland.ru/upload/uf/697/gerbrayo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3746"/>
            <a:ext cx="894750" cy="11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116631"/>
            <a:ext cx="7643192" cy="1191765"/>
          </a:xfrm>
        </p:spPr>
        <p:txBody>
          <a:bodyPr>
            <a:normAutofit fontScale="90000"/>
          </a:bodyPr>
          <a:lstStyle/>
          <a:p>
            <a:r>
              <a:rPr lang="ru-RU" altLang="ru-RU" sz="2200" b="1" i="1" dirty="0" smtClean="0">
                <a:solidFill>
                  <a:srgbClr val="C00000"/>
                </a:solidFill>
                <a:latin typeface="Times New Roman" pitchFamily="18" charset="0"/>
              </a:rPr>
              <a:t>Администрацией </a:t>
            </a:r>
            <a:r>
              <a:rPr lang="ru-RU" altLang="ru-RU" sz="2200" b="1" i="1" dirty="0">
                <a:solidFill>
                  <a:srgbClr val="C00000"/>
                </a:solidFill>
                <a:latin typeface="Times New Roman" pitchFamily="18" charset="0"/>
              </a:rPr>
              <a:t>Пролетарского района  Ростовской области организована работа по защите прав потребителей в Пролетарском районе, так за первое полугодие 2025 года</a:t>
            </a:r>
            <a:r>
              <a:rPr lang="ru-RU" altLang="ru-RU" sz="2200" b="1" i="1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2564905"/>
            <a:ext cx="172819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altLang="ru-RU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altLang="ru-RU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011689"/>
            <a:ext cx="316835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направлено 12 материалов  для размещения на сайте </a:t>
            </a: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hlinkClick r:id="rId2"/>
              </a:rPr>
              <a:t>www.zppdon.ru</a:t>
            </a:r>
            <a:endParaRPr lang="ru-RU" alt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проведено 5 семинаров для хозяйствующих субъектов (количество участников более 75 человек)</a:t>
            </a:r>
          </a:p>
          <a:p>
            <a:pPr>
              <a:lnSpc>
                <a:spcPct val="90000"/>
              </a:lnSpc>
            </a:pPr>
            <a:endParaRPr lang="ru-RU" alt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для учащихся образовательных учреждений проведено 6 занятий (количество участников более 150 человек)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18" descr="https://proletarsk.donland.ru/upload/uf/697/gerbrayo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6" y="283746"/>
            <a:ext cx="894750" cy="11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083" y="1772816"/>
            <a:ext cx="5590021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Администрацией Пролетарского района  Ростовской области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организована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телефона горячей линии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(86374) 9-90-13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Pictures\зпп\EzM1jn7VcAEn1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s://proletarsk.donland.ru/upload/uf/697/gerbrayo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746"/>
            <a:ext cx="894750" cy="11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За первое полугодие </a:t>
            </a:r>
            <a:r>
              <a:rPr lang="ru-RU" sz="2800" b="1" i="1" dirty="0" smtClean="0">
                <a:solidFill>
                  <a:srgbClr val="C00000"/>
                </a:solidFill>
              </a:rPr>
              <a:t>2025 </a:t>
            </a:r>
            <a:r>
              <a:rPr lang="ru-RU" sz="2800" b="1" i="1" dirty="0">
                <a:solidFill>
                  <a:srgbClr val="C00000"/>
                </a:solidFill>
              </a:rPr>
              <a:t>года </a:t>
            </a:r>
            <a:r>
              <a:rPr lang="ru-RU" sz="2800" b="1" i="1" dirty="0" smtClean="0">
                <a:solidFill>
                  <a:srgbClr val="C00000"/>
                </a:solidFill>
              </a:rPr>
              <a:t>количество </a:t>
            </a:r>
            <a:r>
              <a:rPr lang="ru-RU" sz="2800" b="1" i="1" dirty="0">
                <a:solidFill>
                  <a:srgbClr val="C00000"/>
                </a:solidFill>
              </a:rPr>
              <a:t>данных консультаций по устным </a:t>
            </a:r>
            <a:r>
              <a:rPr lang="ru-RU" sz="2800" b="1" i="1" dirty="0" smtClean="0">
                <a:solidFill>
                  <a:srgbClr val="C00000"/>
                </a:solidFill>
              </a:rPr>
              <a:t>обращениям </a:t>
            </a:r>
            <a:r>
              <a:rPr lang="ru-RU" sz="2800" b="1" i="1" dirty="0">
                <a:solidFill>
                  <a:srgbClr val="C00000"/>
                </a:solidFill>
              </a:rPr>
              <a:t>(в </a:t>
            </a:r>
            <a:r>
              <a:rPr lang="ru-RU" sz="2800" b="1" i="1" dirty="0" err="1">
                <a:solidFill>
                  <a:srgbClr val="C00000"/>
                </a:solidFill>
              </a:rPr>
              <a:t>т.ч</a:t>
            </a:r>
            <a:r>
              <a:rPr lang="ru-RU" sz="2800" b="1" i="1" dirty="0">
                <a:solidFill>
                  <a:srgbClr val="C00000"/>
                </a:solidFill>
              </a:rPr>
              <a:t>. по телефону</a:t>
            </a:r>
            <a:r>
              <a:rPr lang="ru-RU" sz="2800" b="1" i="1" dirty="0" smtClean="0">
                <a:solidFill>
                  <a:srgbClr val="C00000"/>
                </a:solidFill>
              </a:rPr>
              <a:t>) - 42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Pictures\зпп\EzM1jn7VcAEn1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s://proletarsk.donland.ru/upload/uf/697/gerbrayo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746"/>
            <a:ext cx="894750" cy="11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4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Pictures\_gluster_2023_9_5_b906844d4c80e708c2bdaec35f885643_original.3921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7" y="1600200"/>
            <a:ext cx="811440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s://proletarsk.donland.ru/upload/uf/697/gerbrayo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746"/>
            <a:ext cx="894750" cy="111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60932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Презентацию подготовила Московченко Ксения Андреевна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53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</TotalTime>
  <Words>163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</vt:lpstr>
      <vt:lpstr>Презентация PowerPoint</vt:lpstr>
      <vt:lpstr>  Администрацией Пролетарского района  Ростовской области организована работа по защите прав потребителей в Пролетарском районе, так за первое полугодие 2025 года:  </vt:lpstr>
      <vt:lpstr>Администрацией Пролетарского района  Ростовской области организована работа по защите прав потребителей в Пролетарском районе, так за первое полугодие 2025 года:</vt:lpstr>
      <vt:lpstr>Администрацией Пролетарского района  Ростовской области организована работа телефона горячей линии  8 (86374) 9-90-13</vt:lpstr>
      <vt:lpstr>За первое полугодие 2025 года количество данных консультаций по устным обращениям (в т.ч. по телефону) - 42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26</cp:revision>
  <dcterms:created xsi:type="dcterms:W3CDTF">2021-08-30T12:04:43Z</dcterms:created>
  <dcterms:modified xsi:type="dcterms:W3CDTF">2025-08-25T12:57:16Z</dcterms:modified>
</cp:coreProperties>
</file>