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07F09"/>
            </a:solidFill>
            <a:ln>
              <a:noFill/>
            </a:ln>
          </c:spPr>
          <c:dPt>
            <c:idx val="0"/>
            <c:spPr>
              <a:solidFill>
                <a:srgbClr val="F07F0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9F2936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1B587C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4E8542"/>
              </a:solidFill>
              <a:ln w="19080">
                <a:solidFill>
                  <a:srgbClr val="FFFFFF"/>
                </a:solidFill>
                <a:round/>
              </a:ln>
            </c:spPr>
          </c:dPt>
          <c:cat>
            <c:strRef>
              <c:f>categories</c:f>
              <c:strCache>
                <c:ptCount val="4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Placeholder 2"/>
          <p:cNvPicPr/>
          <p:nvPr/>
        </p:nvPicPr>
        <p:blipFill>
          <a:blip r:embed="rId2">
            <a:alphaModFix amt="90000"/>
          </a:blip>
          <a:stretch/>
        </p:blipFill>
        <p:spPr>
          <a:xfrm>
            <a:off x="-360" y="342864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7315200" y="0"/>
            <a:ext cx="4742640" cy="2309760"/>
          </a:xfrm>
          <a:custGeom>
            <a:avLst/>
            <a:gdLst/>
            <a:ahLst/>
            <a:cxnLst/>
            <a:rect l="l" t="t" r="r" b="b"/>
            <a:pathLst>
              <a:path w="1043" h="507">
                <a:moveTo>
                  <a:pt x="297" y="114"/>
                </a:moveTo>
                <a:cubicBezTo>
                  <a:pt x="519" y="72"/>
                  <a:pt x="416" y="507"/>
                  <a:pt x="763" y="384"/>
                </a:cubicBezTo>
                <a:cubicBezTo>
                  <a:pt x="971" y="311"/>
                  <a:pt x="1030" y="132"/>
                  <a:pt x="1043" y="0"/>
                </a:cubicBezTo>
                <a:cubicBezTo>
                  <a:pt x="0" y="0"/>
                  <a:pt x="0" y="0"/>
                  <a:pt x="0" y="0"/>
                </a:cubicBezTo>
                <a:cubicBezTo>
                  <a:pt x="43" y="85"/>
                  <a:pt x="187" y="134"/>
                  <a:pt x="297" y="114"/>
                </a:cubicBezTo>
                <a:close/>
              </a:path>
            </a:pathLst>
          </a:custGeom>
          <a:gradFill rotWithShape="0">
            <a:gsLst>
              <a:gs pos="0">
                <a:srgbClr val="F07F09">
                  <a:alpha val="90196"/>
                </a:srgbClr>
              </a:gs>
              <a:gs pos="100000">
                <a:srgbClr val="9F2936">
                  <a:alpha val="75294"/>
                </a:srgbClr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7664760" y="1155240"/>
            <a:ext cx="788400" cy="788400"/>
          </a:xfrm>
          <a:prstGeom prst="ellipse">
            <a:avLst/>
          </a:prstGeom>
          <a:gradFill rotWithShape="0">
            <a:gsLst>
              <a:gs pos="0">
                <a:srgbClr val="F07F09">
                  <a:alpha val="90196"/>
                </a:srgbClr>
              </a:gs>
              <a:gs pos="100000">
                <a:srgbClr val="9F2936">
                  <a:alpha val="75294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3"/>
          <p:cNvSpPr/>
          <p:nvPr/>
        </p:nvSpPr>
        <p:spPr>
          <a:xfrm>
            <a:off x="0" y="3960000"/>
            <a:ext cx="8811360" cy="3215880"/>
          </a:xfrm>
          <a:custGeom>
            <a:avLst/>
            <a:gdLst/>
            <a:ahLst/>
            <a:cxnLst/>
            <a:rect l="l" t="t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 rotWithShape="0">
            <a:gsLst>
              <a:gs pos="0">
                <a:srgbClr val="F07F09">
                  <a:alpha val="90196"/>
                </a:srgbClr>
              </a:gs>
              <a:gs pos="100000">
                <a:srgbClr val="9F2936">
                  <a:alpha val="75294"/>
                </a:srgbClr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Рисунок 763"/>
          <p:cNvPicPr/>
          <p:nvPr/>
        </p:nvPicPr>
        <p:blipFill>
          <a:blip r:embed="rId3">
            <a:alphaModFix amt="90000"/>
          </a:blip>
          <a:srcRect l="-239" t="20538" r="-218" b="20440"/>
          <a:stretch/>
        </p:blipFill>
        <p:spPr>
          <a:xfrm rot="21591000">
            <a:off x="10287360" y="6048000"/>
            <a:ext cx="1662120" cy="648360"/>
          </a:xfrm>
          <a:prstGeom prst="rect">
            <a:avLst/>
          </a:prstGeom>
          <a:ln>
            <a:noFill/>
          </a:ln>
        </p:spPr>
      </p:pic>
      <p:sp>
        <p:nvSpPr>
          <p:cNvPr id="195" name="CustomShape 4"/>
          <p:cNvSpPr/>
          <p:nvPr/>
        </p:nvSpPr>
        <p:spPr>
          <a:xfrm>
            <a:off x="4536000" y="2376000"/>
            <a:ext cx="539676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07F09"/>
                </a:solidFill>
                <a:latin typeface="Ubuntu"/>
                <a:ea typeface="DejaVu Sans"/>
              </a:rPr>
              <a:t>Деятельность по защите прав потребителей на территории Сальского района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4320000" y="3616200"/>
            <a:ext cx="5972760" cy="15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500" b="1" strike="noStrike" spc="-1">
                <a:solidFill>
                  <a:srgbClr val="000000"/>
                </a:solidFill>
                <a:latin typeface="Ubuntu"/>
                <a:ea typeface="DejaVu Sans"/>
              </a:rPr>
              <a:t>Номинация: Лучшая презентация проекта на тему защиты прав потребителей среди муниципальных образований Ростовской области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432000" y="1861200"/>
            <a:ext cx="3236760" cy="4183560"/>
          </a:xfrm>
          <a:prstGeom prst="roundRect">
            <a:avLst>
              <a:gd name="adj" fmla="val 5891"/>
            </a:avLst>
          </a:prstGeom>
          <a:solidFill>
            <a:schemeClr val="bg2">
              <a:alpha val="90000"/>
            </a:schemeClr>
          </a:solidFill>
          <a:ln>
            <a:noFill/>
          </a:ln>
          <a:effectLst>
            <a:outerShdw blurRad="203200" dist="5076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Рисунок 767"/>
          <p:cNvPicPr/>
          <p:nvPr/>
        </p:nvPicPr>
        <p:blipFill>
          <a:blip r:embed="rId4">
            <a:alphaModFix amt="90000"/>
          </a:blip>
          <a:srcRect l="11181" t="-679" r="4816" b="20861"/>
          <a:stretch/>
        </p:blipFill>
        <p:spPr>
          <a:xfrm>
            <a:off x="1123560" y="1512000"/>
            <a:ext cx="2761200" cy="3884760"/>
          </a:xfrm>
          <a:prstGeom prst="rect">
            <a:avLst/>
          </a:prstGeom>
          <a:ln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1023840" y="214200"/>
            <a:ext cx="199980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07F09"/>
                </a:solidFill>
                <a:latin typeface="Ubuntu"/>
                <a:ea typeface="DejaVu Sans"/>
              </a:rPr>
              <a:t>Администрация Сальского района Ростовской области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00" name="Group 8"/>
          <p:cNvGrpSpPr/>
          <p:nvPr/>
        </p:nvGrpSpPr>
        <p:grpSpPr>
          <a:xfrm>
            <a:off x="288000" y="216000"/>
            <a:ext cx="2592000" cy="848880"/>
            <a:chOff x="288000" y="216000"/>
            <a:chExt cx="2592000" cy="848880"/>
          </a:xfrm>
        </p:grpSpPr>
        <p:pic>
          <p:nvPicPr>
            <p:cNvPr id="201" name="Рисунок 770"/>
            <p:cNvPicPr/>
            <p:nvPr/>
          </p:nvPicPr>
          <p:blipFill>
            <a:blip r:embed="rId5">
              <a:alphaModFix amt="90000"/>
            </a:blip>
            <a:stretch/>
          </p:blipFill>
          <p:spPr>
            <a:xfrm>
              <a:off x="288000" y="216000"/>
              <a:ext cx="716760" cy="84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Line 9"/>
            <p:cNvSpPr/>
            <p:nvPr/>
          </p:nvSpPr>
          <p:spPr>
            <a:xfrm>
              <a:off x="1080000" y="864000"/>
              <a:ext cx="180000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3" name="Line 10"/>
          <p:cNvSpPr/>
          <p:nvPr/>
        </p:nvSpPr>
        <p:spPr>
          <a:xfrm>
            <a:off x="936000" y="1584000"/>
            <a:ext cx="0" cy="396000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11"/>
          <p:cNvSpPr/>
          <p:nvPr/>
        </p:nvSpPr>
        <p:spPr>
          <a:xfrm>
            <a:off x="936000" y="5544000"/>
            <a:ext cx="2952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2"/>
          <p:cNvSpPr/>
          <p:nvPr/>
        </p:nvSpPr>
        <p:spPr>
          <a:xfrm>
            <a:off x="4762080" y="4608000"/>
            <a:ext cx="5029920" cy="26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Руководитель проекта: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F07F09"/>
                </a:solidFill>
                <a:latin typeface="Ubuntu"/>
                <a:ea typeface="DejaVu Sans"/>
              </a:rPr>
              <a:t>Будко</a:t>
            </a:r>
            <a:r>
              <a:rPr lang="ru-RU" sz="1200" b="1" strike="noStrike" spc="-1" dirty="0" smtClean="0">
                <a:solidFill>
                  <a:srgbClr val="F07F09"/>
                </a:solidFill>
                <a:latin typeface="Ubuntu"/>
                <a:ea typeface="DejaVu Sans"/>
              </a:rPr>
              <a:t> Елена Александровна</a:t>
            </a:r>
          </a:p>
          <a:p>
            <a:pPr algn="ctr">
              <a:lnSpc>
                <a:spcPct val="100000"/>
              </a:lnSpc>
            </a:pPr>
            <a:endParaRPr lang="ru-RU" sz="1200" b="1" strike="noStrike" spc="-1" dirty="0" smtClean="0">
              <a:solidFill>
                <a:srgbClr val="F07F09"/>
              </a:solidFill>
              <a:latin typeface="Ubuntu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07F09"/>
                </a:solidFill>
                <a:latin typeface="Ubuntu"/>
                <a:ea typeface="DejaVu Sans"/>
              </a:rPr>
              <a:t>Разработчик </a:t>
            </a:r>
            <a:r>
              <a:rPr lang="ru-RU" sz="12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презентации: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F07F09"/>
                </a:solidFill>
                <a:latin typeface="Ubuntu"/>
                <a:ea typeface="DejaVu Sans"/>
              </a:rPr>
              <a:t>Несмиянова</a:t>
            </a:r>
            <a:r>
              <a:rPr lang="ru-RU" sz="1200" b="1" strike="noStrike" spc="-1" dirty="0" smtClean="0">
                <a:solidFill>
                  <a:srgbClr val="F07F09"/>
                </a:solidFill>
                <a:latin typeface="Ubuntu"/>
                <a:ea typeface="DejaVu Sans"/>
              </a:rPr>
              <a:t> Лариса Юрьевна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034360" y="396720"/>
            <a:ext cx="8119800" cy="10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524400" y="428760"/>
            <a:ext cx="62244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07F09"/>
                </a:solidFill>
                <a:latin typeface="Ubuntu"/>
                <a:ea typeface="DejaVu Sans"/>
              </a:rPr>
              <a:t>На территории Сальского района работает  «горячая линия» по вопросам защиты прав потребителей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8" name="Рисунок 777"/>
          <p:cNvPicPr/>
          <p:nvPr/>
        </p:nvPicPr>
        <p:blipFill>
          <a:blip r:embed="rId2">
            <a:alphaModFix amt="90000"/>
          </a:blip>
          <a:stretch/>
        </p:blipFill>
        <p:spPr>
          <a:xfrm rot="21420600">
            <a:off x="8814960" y="1313280"/>
            <a:ext cx="3645360" cy="530712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778"/>
          <p:cNvPicPr/>
          <p:nvPr/>
        </p:nvPicPr>
        <p:blipFill>
          <a:blip r:embed="rId3">
            <a:alphaModFix amt="90000"/>
          </a:blip>
          <a:stretch/>
        </p:blipFill>
        <p:spPr>
          <a:xfrm rot="21057600">
            <a:off x="-1520280" y="1141920"/>
            <a:ext cx="6855840" cy="685584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5806080" y="2969280"/>
            <a:ext cx="20988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salsktorg@mail.ru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5806080" y="2736000"/>
            <a:ext cx="21117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07F09"/>
                </a:solidFill>
                <a:latin typeface="Ubuntu"/>
                <a:ea typeface="Roboto"/>
              </a:rPr>
              <a:t>Email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5806080" y="3611520"/>
            <a:ext cx="20988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5-12-18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5806080" y="3378600"/>
            <a:ext cx="21117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9F2936"/>
                </a:solidFill>
                <a:latin typeface="Ubuntu"/>
                <a:ea typeface="Roboto"/>
              </a:rPr>
              <a:t>Phone Number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4" name="CustomShape 7"/>
          <p:cNvSpPr/>
          <p:nvPr/>
        </p:nvSpPr>
        <p:spPr>
          <a:xfrm>
            <a:off x="5806080" y="4245480"/>
            <a:ext cx="20988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https://salsk.donland.ru/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5" name="CustomShape 8"/>
          <p:cNvSpPr/>
          <p:nvPr/>
        </p:nvSpPr>
        <p:spPr>
          <a:xfrm>
            <a:off x="5806080" y="4012560"/>
            <a:ext cx="21117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1B587C"/>
                </a:solidFill>
                <a:latin typeface="Ubuntu"/>
                <a:ea typeface="Roboto"/>
              </a:rPr>
              <a:t>Website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6" name="CustomShape 9"/>
          <p:cNvSpPr/>
          <p:nvPr/>
        </p:nvSpPr>
        <p:spPr>
          <a:xfrm>
            <a:off x="5295960" y="3478680"/>
            <a:ext cx="172440" cy="266040"/>
          </a:xfrm>
          <a:custGeom>
            <a:avLst/>
            <a:gdLst/>
            <a:ahLst/>
            <a:cxnLst/>
            <a:rect l="l" t="t" r="r" b="b"/>
            <a:pathLst>
              <a:path w="75" h="112">
                <a:moveTo>
                  <a:pt x="63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7"/>
                  <a:pt x="6" y="112"/>
                  <a:pt x="12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0" y="112"/>
                  <a:pt x="75" y="107"/>
                  <a:pt x="75" y="100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5"/>
                  <a:pt x="70" y="0"/>
                  <a:pt x="63" y="0"/>
                </a:cubicBezTo>
                <a:close/>
                <a:moveTo>
                  <a:pt x="38" y="101"/>
                </a:moveTo>
                <a:cubicBezTo>
                  <a:pt x="34" y="101"/>
                  <a:pt x="31" y="98"/>
                  <a:pt x="31" y="94"/>
                </a:cubicBezTo>
                <a:cubicBezTo>
                  <a:pt x="31" y="90"/>
                  <a:pt x="34" y="87"/>
                  <a:pt x="38" y="87"/>
                </a:cubicBezTo>
                <a:cubicBezTo>
                  <a:pt x="42" y="87"/>
                  <a:pt x="45" y="90"/>
                  <a:pt x="45" y="94"/>
                </a:cubicBezTo>
                <a:cubicBezTo>
                  <a:pt x="45" y="98"/>
                  <a:pt x="42" y="101"/>
                  <a:pt x="38" y="101"/>
                </a:cubicBezTo>
                <a:close/>
                <a:moveTo>
                  <a:pt x="65" y="81"/>
                </a:moveTo>
                <a:cubicBezTo>
                  <a:pt x="11" y="81"/>
                  <a:pt x="11" y="81"/>
                  <a:pt x="11" y="81"/>
                </a:cubicBezTo>
                <a:cubicBezTo>
                  <a:pt x="11" y="11"/>
                  <a:pt x="11" y="11"/>
                  <a:pt x="11" y="11"/>
                </a:cubicBezTo>
                <a:cubicBezTo>
                  <a:pt x="65" y="11"/>
                  <a:pt x="65" y="11"/>
                  <a:pt x="65" y="11"/>
                </a:cubicBezTo>
                <a:lnTo>
                  <a:pt x="65" y="81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0"/>
          <p:cNvSpPr/>
          <p:nvPr/>
        </p:nvSpPr>
        <p:spPr>
          <a:xfrm>
            <a:off x="5256000" y="2854800"/>
            <a:ext cx="252720" cy="186840"/>
          </a:xfrm>
          <a:custGeom>
            <a:avLst/>
            <a:gdLst/>
            <a:ahLst/>
            <a:cxnLst/>
            <a:rect l="l" t="t" r="r" b="b"/>
            <a:pathLst>
              <a:path w="109" h="79">
                <a:moveTo>
                  <a:pt x="9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4"/>
                  <a:pt x="6" y="79"/>
                  <a:pt x="13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103" y="79"/>
                  <a:pt x="109" y="74"/>
                  <a:pt x="109" y="66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6"/>
                  <a:pt x="103" y="0"/>
                  <a:pt x="96" y="0"/>
                </a:cubicBezTo>
                <a:close/>
                <a:moveTo>
                  <a:pt x="93" y="10"/>
                </a:moveTo>
                <a:cubicBezTo>
                  <a:pt x="55" y="37"/>
                  <a:pt x="55" y="37"/>
                  <a:pt x="55" y="37"/>
                </a:cubicBezTo>
                <a:cubicBezTo>
                  <a:pt x="20" y="10"/>
                  <a:pt x="20" y="10"/>
                  <a:pt x="20" y="10"/>
                </a:cubicBezTo>
                <a:lnTo>
                  <a:pt x="93" y="10"/>
                </a:lnTo>
                <a:close/>
                <a:moveTo>
                  <a:pt x="96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2" y="69"/>
                  <a:pt x="10" y="68"/>
                  <a:pt x="10" y="66"/>
                </a:cubicBezTo>
                <a:cubicBezTo>
                  <a:pt x="10" y="15"/>
                  <a:pt x="10" y="15"/>
                  <a:pt x="10" y="15"/>
                </a:cubicBezTo>
                <a:cubicBezTo>
                  <a:pt x="55" y="49"/>
                  <a:pt x="55" y="49"/>
                  <a:pt x="55" y="49"/>
                </a:cubicBezTo>
                <a:cubicBezTo>
                  <a:pt x="99" y="18"/>
                  <a:pt x="99" y="18"/>
                  <a:pt x="99" y="18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8"/>
                  <a:pt x="97" y="69"/>
                  <a:pt x="96" y="69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1"/>
          <p:cNvSpPr/>
          <p:nvPr/>
        </p:nvSpPr>
        <p:spPr>
          <a:xfrm>
            <a:off x="5266440" y="4174920"/>
            <a:ext cx="231120" cy="234360"/>
          </a:xfrm>
          <a:custGeom>
            <a:avLst/>
            <a:gdLst/>
            <a:ahLst/>
            <a:cxnLst/>
            <a:rect l="l" t="t" r="r" b="b"/>
            <a:pathLst>
              <a:path w="97" h="98">
                <a:moveTo>
                  <a:pt x="48" y="0"/>
                </a:moveTo>
                <a:cubicBezTo>
                  <a:pt x="21" y="0"/>
                  <a:pt x="0" y="22"/>
                  <a:pt x="0" y="49"/>
                </a:cubicBez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lose/>
                <a:moveTo>
                  <a:pt x="69" y="46"/>
                </a:moveTo>
                <a:cubicBezTo>
                  <a:pt x="69" y="47"/>
                  <a:pt x="69" y="47"/>
                  <a:pt x="69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4"/>
                  <a:pt x="50" y="34"/>
                  <a:pt x="50" y="34"/>
                </a:cubicBezTo>
                <a:cubicBezTo>
                  <a:pt x="55" y="33"/>
                  <a:pt x="60" y="33"/>
                  <a:pt x="65" y="31"/>
                </a:cubicBezTo>
                <a:cubicBezTo>
                  <a:pt x="67" y="36"/>
                  <a:pt x="68" y="41"/>
                  <a:pt x="69" y="46"/>
                </a:cubicBezTo>
                <a:close/>
                <a:moveTo>
                  <a:pt x="32" y="31"/>
                </a:moveTo>
                <a:cubicBezTo>
                  <a:pt x="36" y="32"/>
                  <a:pt x="41" y="33"/>
                  <a:pt x="46" y="33"/>
                </a:cubicBezTo>
                <a:cubicBezTo>
                  <a:pt x="46" y="48"/>
                  <a:pt x="46" y="48"/>
                  <a:pt x="46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29" y="40"/>
                  <a:pt x="30" y="35"/>
                  <a:pt x="32" y="31"/>
                </a:cubicBezTo>
                <a:close/>
                <a:moveTo>
                  <a:pt x="46" y="28"/>
                </a:moveTo>
                <a:cubicBezTo>
                  <a:pt x="42" y="28"/>
                  <a:pt x="38" y="27"/>
                  <a:pt x="35" y="26"/>
                </a:cubicBezTo>
                <a:cubicBezTo>
                  <a:pt x="38" y="20"/>
                  <a:pt x="43" y="15"/>
                  <a:pt x="46" y="11"/>
                </a:cubicBezTo>
                <a:lnTo>
                  <a:pt x="46" y="28"/>
                </a:lnTo>
                <a:close/>
                <a:moveTo>
                  <a:pt x="46" y="53"/>
                </a:moveTo>
                <a:cubicBezTo>
                  <a:pt x="46" y="66"/>
                  <a:pt x="46" y="66"/>
                  <a:pt x="46" y="66"/>
                </a:cubicBezTo>
                <a:cubicBezTo>
                  <a:pt x="41" y="67"/>
                  <a:pt x="37" y="67"/>
                  <a:pt x="33" y="68"/>
                </a:cubicBezTo>
                <a:cubicBezTo>
                  <a:pt x="30" y="63"/>
                  <a:pt x="29" y="58"/>
                  <a:pt x="29" y="53"/>
                </a:cubicBezTo>
                <a:lnTo>
                  <a:pt x="46" y="53"/>
                </a:lnTo>
                <a:close/>
                <a:moveTo>
                  <a:pt x="46" y="72"/>
                </a:moveTo>
                <a:cubicBezTo>
                  <a:pt x="46" y="89"/>
                  <a:pt x="46" y="89"/>
                  <a:pt x="46" y="89"/>
                </a:cubicBezTo>
                <a:cubicBezTo>
                  <a:pt x="42" y="83"/>
                  <a:pt x="38" y="78"/>
                  <a:pt x="35" y="73"/>
                </a:cubicBezTo>
                <a:cubicBezTo>
                  <a:pt x="38" y="73"/>
                  <a:pt x="42" y="72"/>
                  <a:pt x="46" y="72"/>
                </a:cubicBezTo>
                <a:close/>
                <a:moveTo>
                  <a:pt x="50" y="72"/>
                </a:moveTo>
                <a:cubicBezTo>
                  <a:pt x="54" y="72"/>
                  <a:pt x="58" y="72"/>
                  <a:pt x="62" y="73"/>
                </a:cubicBezTo>
                <a:cubicBezTo>
                  <a:pt x="59" y="79"/>
                  <a:pt x="55" y="84"/>
                  <a:pt x="50" y="90"/>
                </a:cubicBezTo>
                <a:lnTo>
                  <a:pt x="50" y="72"/>
                </a:lnTo>
                <a:close/>
                <a:moveTo>
                  <a:pt x="50" y="66"/>
                </a:moveTo>
                <a:cubicBezTo>
                  <a:pt x="50" y="53"/>
                  <a:pt x="50" y="53"/>
                  <a:pt x="50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8" y="58"/>
                  <a:pt x="67" y="63"/>
                  <a:pt x="65" y="68"/>
                </a:cubicBezTo>
                <a:cubicBezTo>
                  <a:pt x="60" y="67"/>
                  <a:pt x="55" y="66"/>
                  <a:pt x="50" y="66"/>
                </a:cubicBezTo>
                <a:close/>
                <a:moveTo>
                  <a:pt x="50" y="28"/>
                </a:moveTo>
                <a:cubicBezTo>
                  <a:pt x="50" y="11"/>
                  <a:pt x="50" y="11"/>
                  <a:pt x="50" y="11"/>
                </a:cubicBezTo>
                <a:cubicBezTo>
                  <a:pt x="54" y="14"/>
                  <a:pt x="59" y="19"/>
                  <a:pt x="62" y="26"/>
                </a:cubicBezTo>
                <a:cubicBezTo>
                  <a:pt x="58" y="28"/>
                  <a:pt x="54" y="28"/>
                  <a:pt x="50" y="28"/>
                </a:cubicBezTo>
                <a:close/>
                <a:moveTo>
                  <a:pt x="29" y="25"/>
                </a:moveTo>
                <a:cubicBezTo>
                  <a:pt x="25" y="23"/>
                  <a:pt x="22" y="21"/>
                  <a:pt x="20" y="20"/>
                </a:cubicBezTo>
                <a:cubicBezTo>
                  <a:pt x="25" y="14"/>
                  <a:pt x="33" y="10"/>
                  <a:pt x="41" y="9"/>
                </a:cubicBezTo>
                <a:cubicBezTo>
                  <a:pt x="37" y="12"/>
                  <a:pt x="33" y="18"/>
                  <a:pt x="29" y="25"/>
                </a:cubicBezTo>
                <a:close/>
                <a:moveTo>
                  <a:pt x="27" y="29"/>
                </a:moveTo>
                <a:cubicBezTo>
                  <a:pt x="25" y="34"/>
                  <a:pt x="24" y="39"/>
                  <a:pt x="23" y="45"/>
                </a:cubicBezTo>
                <a:cubicBezTo>
                  <a:pt x="23" y="46"/>
                  <a:pt x="23" y="47"/>
                  <a:pt x="23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39"/>
                  <a:pt x="11" y="31"/>
                  <a:pt x="16" y="24"/>
                </a:cubicBezTo>
                <a:cubicBezTo>
                  <a:pt x="18" y="25"/>
                  <a:pt x="22" y="28"/>
                  <a:pt x="27" y="29"/>
                </a:cubicBezTo>
                <a:close/>
                <a:moveTo>
                  <a:pt x="23" y="53"/>
                </a:moveTo>
                <a:cubicBezTo>
                  <a:pt x="24" y="58"/>
                  <a:pt x="25" y="64"/>
                  <a:pt x="28" y="70"/>
                </a:cubicBezTo>
                <a:cubicBezTo>
                  <a:pt x="23" y="72"/>
                  <a:pt x="19" y="74"/>
                  <a:pt x="17" y="75"/>
                </a:cubicBezTo>
                <a:cubicBezTo>
                  <a:pt x="12" y="69"/>
                  <a:pt x="8" y="61"/>
                  <a:pt x="7" y="53"/>
                </a:cubicBezTo>
                <a:lnTo>
                  <a:pt x="23" y="53"/>
                </a:lnTo>
                <a:close/>
                <a:moveTo>
                  <a:pt x="30" y="75"/>
                </a:moveTo>
                <a:cubicBezTo>
                  <a:pt x="32" y="80"/>
                  <a:pt x="36" y="85"/>
                  <a:pt x="39" y="89"/>
                </a:cubicBezTo>
                <a:cubicBezTo>
                  <a:pt x="32" y="88"/>
                  <a:pt x="26" y="84"/>
                  <a:pt x="21" y="79"/>
                </a:cubicBezTo>
                <a:cubicBezTo>
                  <a:pt x="23" y="78"/>
                  <a:pt x="26" y="77"/>
                  <a:pt x="30" y="75"/>
                </a:cubicBezTo>
                <a:close/>
                <a:moveTo>
                  <a:pt x="67" y="75"/>
                </a:moveTo>
                <a:cubicBezTo>
                  <a:pt x="70" y="76"/>
                  <a:pt x="73" y="77"/>
                  <a:pt x="77" y="79"/>
                </a:cubicBezTo>
                <a:cubicBezTo>
                  <a:pt x="71" y="84"/>
                  <a:pt x="65" y="87"/>
                  <a:pt x="58" y="89"/>
                </a:cubicBezTo>
                <a:cubicBezTo>
                  <a:pt x="62" y="84"/>
                  <a:pt x="65" y="80"/>
                  <a:pt x="67" y="75"/>
                </a:cubicBezTo>
                <a:close/>
                <a:moveTo>
                  <a:pt x="70" y="70"/>
                </a:moveTo>
                <a:cubicBezTo>
                  <a:pt x="72" y="64"/>
                  <a:pt x="74" y="58"/>
                  <a:pt x="74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61"/>
                  <a:pt x="85" y="69"/>
                  <a:pt x="80" y="75"/>
                </a:cubicBezTo>
                <a:cubicBezTo>
                  <a:pt x="77" y="73"/>
                  <a:pt x="73" y="71"/>
                  <a:pt x="70" y="70"/>
                </a:cubicBezTo>
                <a:close/>
                <a:moveTo>
                  <a:pt x="74" y="48"/>
                </a:moveTo>
                <a:cubicBezTo>
                  <a:pt x="74" y="47"/>
                  <a:pt x="74" y="46"/>
                  <a:pt x="74" y="45"/>
                </a:cubicBezTo>
                <a:cubicBezTo>
                  <a:pt x="74" y="40"/>
                  <a:pt x="72" y="34"/>
                  <a:pt x="70" y="30"/>
                </a:cubicBezTo>
                <a:cubicBezTo>
                  <a:pt x="74" y="28"/>
                  <a:pt x="77" y="27"/>
                  <a:pt x="81" y="24"/>
                </a:cubicBezTo>
                <a:cubicBezTo>
                  <a:pt x="86" y="31"/>
                  <a:pt x="89" y="39"/>
                  <a:pt x="89" y="48"/>
                </a:cubicBezTo>
                <a:lnTo>
                  <a:pt x="74" y="48"/>
                </a:lnTo>
                <a:close/>
                <a:moveTo>
                  <a:pt x="78" y="20"/>
                </a:moveTo>
                <a:cubicBezTo>
                  <a:pt x="74" y="22"/>
                  <a:pt x="71" y="24"/>
                  <a:pt x="68" y="25"/>
                </a:cubicBezTo>
                <a:cubicBezTo>
                  <a:pt x="64" y="18"/>
                  <a:pt x="59" y="12"/>
                  <a:pt x="56" y="9"/>
                </a:cubicBezTo>
                <a:cubicBezTo>
                  <a:pt x="64" y="10"/>
                  <a:pt x="72" y="14"/>
                  <a:pt x="78" y="20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2"/>
          <p:cNvSpPr/>
          <p:nvPr/>
        </p:nvSpPr>
        <p:spPr>
          <a:xfrm flipV="1">
            <a:off x="8712000" y="4929840"/>
            <a:ext cx="3541680" cy="192240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19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3"/>
          <p:cNvSpPr/>
          <p:nvPr/>
        </p:nvSpPr>
        <p:spPr>
          <a:xfrm>
            <a:off x="3312000" y="4752000"/>
            <a:ext cx="1654200" cy="2004480"/>
          </a:xfrm>
          <a:custGeom>
            <a:avLst/>
            <a:gdLst/>
            <a:ahLst/>
            <a:cxnLst/>
            <a:rect l="l" t="t" r="r" b="b"/>
            <a:pathLst>
              <a:path w="576" h="576">
                <a:moveTo>
                  <a:pt x="294" y="121"/>
                </a:moveTo>
                <a:cubicBezTo>
                  <a:pt x="294" y="121"/>
                  <a:pt x="0" y="303"/>
                  <a:pt x="104" y="439"/>
                </a:cubicBezTo>
                <a:cubicBezTo>
                  <a:pt x="208" y="576"/>
                  <a:pt x="392" y="570"/>
                  <a:pt x="484" y="492"/>
                </a:cubicBezTo>
                <a:cubicBezTo>
                  <a:pt x="576" y="415"/>
                  <a:pt x="536" y="0"/>
                  <a:pt x="294" y="121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14"/>
          <p:cNvSpPr/>
          <p:nvPr/>
        </p:nvSpPr>
        <p:spPr>
          <a:xfrm>
            <a:off x="5184000" y="4896000"/>
            <a:ext cx="2808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15"/>
          <p:cNvSpPr/>
          <p:nvPr/>
        </p:nvSpPr>
        <p:spPr>
          <a:xfrm>
            <a:off x="5112000" y="2520000"/>
            <a:ext cx="2808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6"/>
          <p:cNvSpPr/>
          <p:nvPr/>
        </p:nvSpPr>
        <p:spPr>
          <a:xfrm>
            <a:off x="865440" y="216000"/>
            <a:ext cx="201564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07F09"/>
                </a:solidFill>
                <a:latin typeface="Ubuntu"/>
                <a:ea typeface="DejaVu Sans"/>
              </a:rPr>
              <a:t>Администрация Сальского района Ростовской области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24" name="Group 17"/>
          <p:cNvGrpSpPr/>
          <p:nvPr/>
        </p:nvGrpSpPr>
        <p:grpSpPr>
          <a:xfrm>
            <a:off x="145440" y="216000"/>
            <a:ext cx="2591640" cy="848880"/>
            <a:chOff x="145440" y="216000"/>
            <a:chExt cx="2591640" cy="848880"/>
          </a:xfrm>
        </p:grpSpPr>
        <p:pic>
          <p:nvPicPr>
            <p:cNvPr id="225" name="Рисунок 794"/>
            <p:cNvPicPr/>
            <p:nvPr/>
          </p:nvPicPr>
          <p:blipFill>
            <a:blip r:embed="rId4">
              <a:alphaModFix amt="90000"/>
            </a:blip>
            <a:stretch/>
          </p:blipFill>
          <p:spPr>
            <a:xfrm>
              <a:off x="145440" y="216000"/>
              <a:ext cx="716760" cy="84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6" name="Line 18"/>
            <p:cNvSpPr/>
            <p:nvPr/>
          </p:nvSpPr>
          <p:spPr>
            <a:xfrm>
              <a:off x="937440" y="864000"/>
              <a:ext cx="179964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 flipV="1">
            <a:off x="8646480" y="4924080"/>
            <a:ext cx="3541680" cy="192240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19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3309840" y="142920"/>
            <a:ext cx="57153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07F09"/>
                </a:solidFill>
                <a:latin typeface="Ubuntu"/>
                <a:ea typeface="DejaVu Sans"/>
              </a:rPr>
              <a:t>Деятельность по защите прав потребителей на территории Сальского района</a:t>
            </a:r>
            <a:endParaRPr lang="ru-RU" sz="2200" b="0" strike="noStrike" spc="-1">
              <a:latin typeface="Arial"/>
            </a:endParaRPr>
          </a:p>
        </p:txBody>
      </p:sp>
      <p:grpSp>
        <p:nvGrpSpPr>
          <p:cNvPr id="229" name="Group 3"/>
          <p:cNvGrpSpPr/>
          <p:nvPr/>
        </p:nvGrpSpPr>
        <p:grpSpPr>
          <a:xfrm>
            <a:off x="8431200" y="2313360"/>
            <a:ext cx="424080" cy="421920"/>
            <a:chOff x="8431200" y="2313360"/>
            <a:chExt cx="424080" cy="421920"/>
          </a:xfrm>
        </p:grpSpPr>
        <p:sp>
          <p:nvSpPr>
            <p:cNvPr id="230" name="CustomShape 4"/>
            <p:cNvSpPr/>
            <p:nvPr/>
          </p:nvSpPr>
          <p:spPr>
            <a:xfrm>
              <a:off x="8625960" y="2576880"/>
              <a:ext cx="91080" cy="84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5"/>
            <p:cNvSpPr/>
            <p:nvPr/>
          </p:nvSpPr>
          <p:spPr>
            <a:xfrm>
              <a:off x="8431200" y="2423880"/>
              <a:ext cx="424080" cy="311400"/>
            </a:xfrm>
            <a:custGeom>
              <a:avLst/>
              <a:gdLst/>
              <a:ahLst/>
              <a:cxnLst/>
              <a:rect l="l" t="t" r="r" b="b"/>
              <a:pathLst>
                <a:path w="106" h="83">
                  <a:moveTo>
                    <a:pt x="106" y="26"/>
                  </a:moveTo>
                  <a:cubicBezTo>
                    <a:pt x="105" y="20"/>
                    <a:pt x="102" y="15"/>
                    <a:pt x="97" y="13"/>
                  </a:cubicBezTo>
                  <a:cubicBezTo>
                    <a:pt x="95" y="15"/>
                    <a:pt x="92" y="16"/>
                    <a:pt x="90" y="16"/>
                  </a:cubicBezTo>
                  <a:cubicBezTo>
                    <a:pt x="87" y="16"/>
                    <a:pt x="84" y="15"/>
                    <a:pt x="82" y="13"/>
                  </a:cubicBezTo>
                  <a:cubicBezTo>
                    <a:pt x="77" y="15"/>
                    <a:pt x="74" y="20"/>
                    <a:pt x="73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31"/>
                    <a:pt x="89" y="36"/>
                    <a:pt x="89" y="41"/>
                  </a:cubicBezTo>
                  <a:cubicBezTo>
                    <a:pt x="89" y="52"/>
                    <a:pt x="85" y="61"/>
                    <a:pt x="77" y="67"/>
                  </a:cubicBezTo>
                  <a:cubicBezTo>
                    <a:pt x="75" y="65"/>
                    <a:pt x="73" y="64"/>
                    <a:pt x="71" y="62"/>
                  </a:cubicBezTo>
                  <a:cubicBezTo>
                    <a:pt x="68" y="65"/>
                    <a:pt x="64" y="67"/>
                    <a:pt x="60" y="67"/>
                  </a:cubicBezTo>
                  <a:cubicBezTo>
                    <a:pt x="55" y="67"/>
                    <a:pt x="52" y="65"/>
                    <a:pt x="49" y="62"/>
                  </a:cubicBezTo>
                  <a:cubicBezTo>
                    <a:pt x="47" y="64"/>
                    <a:pt x="44" y="65"/>
                    <a:pt x="43" y="67"/>
                  </a:cubicBezTo>
                  <a:cubicBezTo>
                    <a:pt x="35" y="61"/>
                    <a:pt x="30" y="52"/>
                    <a:pt x="30" y="41"/>
                  </a:cubicBezTo>
                  <a:cubicBezTo>
                    <a:pt x="30" y="36"/>
                    <a:pt x="31" y="30"/>
                    <a:pt x="3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3" y="14"/>
                    <a:pt x="56" y="5"/>
                    <a:pt x="46" y="0"/>
                  </a:cubicBezTo>
                  <a:cubicBezTo>
                    <a:pt x="43" y="3"/>
                    <a:pt x="38" y="6"/>
                    <a:pt x="32" y="6"/>
                  </a:cubicBezTo>
                  <a:cubicBezTo>
                    <a:pt x="26" y="6"/>
                    <a:pt x="21" y="3"/>
                    <a:pt x="18" y="0"/>
                  </a:cubicBezTo>
                  <a:cubicBezTo>
                    <a:pt x="8" y="5"/>
                    <a:pt x="1" y="14"/>
                    <a:pt x="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31"/>
                    <a:pt x="21" y="36"/>
                    <a:pt x="21" y="41"/>
                  </a:cubicBezTo>
                  <a:cubicBezTo>
                    <a:pt x="21" y="55"/>
                    <a:pt x="28" y="66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6"/>
                    <a:pt x="82" y="74"/>
                  </a:cubicBezTo>
                  <a:cubicBezTo>
                    <a:pt x="92" y="66"/>
                    <a:pt x="98" y="55"/>
                    <a:pt x="98" y="41"/>
                  </a:cubicBezTo>
                  <a:cubicBezTo>
                    <a:pt x="98" y="36"/>
                    <a:pt x="97" y="31"/>
                    <a:pt x="95" y="26"/>
                  </a:cubicBezTo>
                  <a:lnTo>
                    <a:pt x="10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6"/>
            <p:cNvSpPr/>
            <p:nvPr/>
          </p:nvSpPr>
          <p:spPr>
            <a:xfrm>
              <a:off x="8764560" y="2417040"/>
              <a:ext cx="57600" cy="543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7"/>
            <p:cNvSpPr/>
            <p:nvPr/>
          </p:nvSpPr>
          <p:spPr>
            <a:xfrm>
              <a:off x="8496720" y="2313360"/>
              <a:ext cx="123480" cy="114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4" name="Group 8"/>
          <p:cNvGrpSpPr/>
          <p:nvPr/>
        </p:nvGrpSpPr>
        <p:grpSpPr>
          <a:xfrm>
            <a:off x="216000" y="216000"/>
            <a:ext cx="2591640" cy="848880"/>
            <a:chOff x="216000" y="216000"/>
            <a:chExt cx="2591640" cy="848880"/>
          </a:xfrm>
        </p:grpSpPr>
        <p:pic>
          <p:nvPicPr>
            <p:cNvPr id="235" name="Рисунок 804"/>
            <p:cNvPicPr/>
            <p:nvPr/>
          </p:nvPicPr>
          <p:blipFill>
            <a:blip r:embed="rId2">
              <a:alphaModFix amt="90000"/>
            </a:blip>
            <a:stretch/>
          </p:blipFill>
          <p:spPr>
            <a:xfrm>
              <a:off x="216000" y="216000"/>
              <a:ext cx="716760" cy="84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6" name="Line 9"/>
            <p:cNvSpPr/>
            <p:nvPr/>
          </p:nvSpPr>
          <p:spPr>
            <a:xfrm>
              <a:off x="1008000" y="864000"/>
              <a:ext cx="179964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7" name="CustomShape 10"/>
          <p:cNvSpPr/>
          <p:nvPr/>
        </p:nvSpPr>
        <p:spPr>
          <a:xfrm>
            <a:off x="938520" y="216000"/>
            <a:ext cx="194256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07F09"/>
                </a:solidFill>
                <a:latin typeface="Ubuntu"/>
                <a:ea typeface="DejaVu Sans"/>
              </a:rPr>
              <a:t>Администрация Сальского района Ростовской области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238" name="Group 11"/>
          <p:cNvGrpSpPr/>
          <p:nvPr/>
        </p:nvGrpSpPr>
        <p:grpSpPr>
          <a:xfrm>
            <a:off x="360720" y="2232000"/>
            <a:ext cx="4822560" cy="3772080"/>
            <a:chOff x="360720" y="2232000"/>
            <a:chExt cx="4822560" cy="3772080"/>
          </a:xfrm>
        </p:grpSpPr>
        <p:grpSp>
          <p:nvGrpSpPr>
            <p:cNvPr id="239" name="Group 12"/>
            <p:cNvGrpSpPr/>
            <p:nvPr/>
          </p:nvGrpSpPr>
          <p:grpSpPr>
            <a:xfrm>
              <a:off x="3486960" y="5113800"/>
              <a:ext cx="867240" cy="890280"/>
              <a:chOff x="3486960" y="5113800"/>
              <a:chExt cx="867240" cy="890280"/>
            </a:xfrm>
          </p:grpSpPr>
          <p:sp>
            <p:nvSpPr>
              <p:cNvPr id="240" name="CustomShape 13"/>
              <p:cNvSpPr/>
              <p:nvPr/>
            </p:nvSpPr>
            <p:spPr>
              <a:xfrm>
                <a:off x="3486960" y="5113800"/>
                <a:ext cx="867240" cy="890280"/>
              </a:xfrm>
              <a:prstGeom prst="ellipse">
                <a:avLst/>
              </a:pr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41" name="CustomShape 14"/>
            <p:cNvSpPr/>
            <p:nvPr/>
          </p:nvSpPr>
          <p:spPr>
            <a:xfrm>
              <a:off x="4307760" y="3752280"/>
              <a:ext cx="875520" cy="89532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42" name="Рисунок 811"/>
            <p:cNvPicPr/>
            <p:nvPr/>
          </p:nvPicPr>
          <p:blipFill>
            <a:blip r:embed="rId3"/>
            <a:stretch/>
          </p:blipFill>
          <p:spPr>
            <a:xfrm>
              <a:off x="3375360" y="2287440"/>
              <a:ext cx="799200" cy="795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Рисунок 812"/>
            <p:cNvPicPr/>
            <p:nvPr/>
          </p:nvPicPr>
          <p:blipFill>
            <a:blip r:embed="rId4"/>
            <a:stretch/>
          </p:blipFill>
          <p:spPr>
            <a:xfrm>
              <a:off x="4505760" y="3929400"/>
              <a:ext cx="493560" cy="491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CustomShape 15"/>
            <p:cNvSpPr/>
            <p:nvPr/>
          </p:nvSpPr>
          <p:spPr>
            <a:xfrm>
              <a:off x="3428280" y="2232000"/>
              <a:ext cx="850680" cy="85068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45" name="Рисунок 814"/>
            <p:cNvPicPr/>
            <p:nvPr/>
          </p:nvPicPr>
          <p:blipFill>
            <a:blip r:embed="rId5"/>
            <a:stretch/>
          </p:blipFill>
          <p:spPr>
            <a:xfrm>
              <a:off x="3603600" y="2377800"/>
              <a:ext cx="545400" cy="5454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6" name="Group 16"/>
            <p:cNvGrpSpPr/>
            <p:nvPr/>
          </p:nvGrpSpPr>
          <p:grpSpPr>
            <a:xfrm>
              <a:off x="3751920" y="5382720"/>
              <a:ext cx="376200" cy="320040"/>
              <a:chOff x="3751920" y="5382720"/>
              <a:chExt cx="376200" cy="320040"/>
            </a:xfrm>
          </p:grpSpPr>
          <p:sp>
            <p:nvSpPr>
              <p:cNvPr id="247" name="CustomShape 17"/>
              <p:cNvSpPr/>
              <p:nvPr/>
            </p:nvSpPr>
            <p:spPr>
              <a:xfrm>
                <a:off x="3751920" y="5382720"/>
                <a:ext cx="245880" cy="319680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>
                    <a:moveTo>
                      <a:pt x="4" y="78"/>
                    </a:moveTo>
                    <a:cubicBezTo>
                      <a:pt x="4" y="78"/>
                      <a:pt x="0" y="67"/>
                      <a:pt x="10" y="64"/>
                    </a:cubicBezTo>
                    <a:cubicBezTo>
                      <a:pt x="20" y="61"/>
                      <a:pt x="30" y="58"/>
                      <a:pt x="30" y="46"/>
                    </a:cubicBezTo>
                    <a:cubicBezTo>
                      <a:pt x="30" y="46"/>
                      <a:pt x="20" y="42"/>
                      <a:pt x="20" y="25"/>
                    </a:cubicBezTo>
                    <a:cubicBezTo>
                      <a:pt x="20" y="9"/>
                      <a:pt x="28" y="0"/>
                      <a:pt x="41" y="0"/>
                    </a:cubicBezTo>
                    <a:cubicBezTo>
                      <a:pt x="54" y="0"/>
                      <a:pt x="61" y="10"/>
                      <a:pt x="61" y="27"/>
                    </a:cubicBezTo>
                    <a:cubicBezTo>
                      <a:pt x="61" y="27"/>
                      <a:pt x="58" y="43"/>
                      <a:pt x="51" y="47"/>
                    </a:cubicBezTo>
                    <a:cubicBezTo>
                      <a:pt x="52" y="50"/>
                      <a:pt x="50" y="60"/>
                      <a:pt x="73" y="63"/>
                    </a:cubicBezTo>
                    <a:cubicBezTo>
                      <a:pt x="80" y="64"/>
                      <a:pt x="80" y="71"/>
                      <a:pt x="80" y="78"/>
                    </a:cubicBezTo>
                    <a:lnTo>
                      <a:pt x="4" y="78"/>
                    </a:lnTo>
                    <a:close/>
                  </a:path>
                </a:pathLst>
              </a:custGeom>
              <a:solidFill>
                <a:schemeClr val="bg2">
                  <a:alpha val="9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18"/>
              <p:cNvSpPr/>
              <p:nvPr/>
            </p:nvSpPr>
            <p:spPr>
              <a:xfrm>
                <a:off x="3972600" y="5427000"/>
                <a:ext cx="155520" cy="275760"/>
              </a:xfrm>
              <a:custGeom>
                <a:avLst/>
                <a:gdLst/>
                <a:ahLst/>
                <a:cxnLst/>
                <a:rect l="l" t="t" r="r" b="b"/>
                <a:pathLst>
                  <a:path w="51" h="67">
                    <a:moveTo>
                      <a:pt x="15" y="67"/>
                    </a:moveTo>
                    <a:cubicBezTo>
                      <a:pt x="51" y="67"/>
                      <a:pt x="51" y="67"/>
                      <a:pt x="51" y="67"/>
                    </a:cubicBezTo>
                    <a:cubicBezTo>
                      <a:pt x="51" y="61"/>
                      <a:pt x="51" y="55"/>
                      <a:pt x="45" y="54"/>
                    </a:cubicBezTo>
                    <a:cubicBezTo>
                      <a:pt x="25" y="51"/>
                      <a:pt x="27" y="42"/>
                      <a:pt x="27" y="40"/>
                    </a:cubicBezTo>
                    <a:cubicBezTo>
                      <a:pt x="33" y="37"/>
                      <a:pt x="35" y="23"/>
                      <a:pt x="35" y="23"/>
                    </a:cubicBezTo>
                    <a:cubicBezTo>
                      <a:pt x="35" y="8"/>
                      <a:pt x="29" y="0"/>
                      <a:pt x="18" y="0"/>
                    </a:cubicBezTo>
                    <a:cubicBezTo>
                      <a:pt x="7" y="0"/>
                      <a:pt x="0" y="8"/>
                      <a:pt x="0" y="21"/>
                    </a:cubicBezTo>
                    <a:cubicBezTo>
                      <a:pt x="0" y="36"/>
                      <a:pt x="8" y="40"/>
                      <a:pt x="8" y="40"/>
                    </a:cubicBezTo>
                    <a:cubicBezTo>
                      <a:pt x="9" y="44"/>
                      <a:pt x="7" y="47"/>
                      <a:pt x="5" y="48"/>
                    </a:cubicBezTo>
                    <a:cubicBezTo>
                      <a:pt x="5" y="48"/>
                      <a:pt x="12" y="50"/>
                      <a:pt x="14" y="56"/>
                    </a:cubicBezTo>
                    <a:cubicBezTo>
                      <a:pt x="16" y="61"/>
                      <a:pt x="15" y="67"/>
                      <a:pt x="15" y="67"/>
                    </a:cubicBezTo>
                    <a:close/>
                  </a:path>
                </a:pathLst>
              </a:custGeom>
              <a:solidFill>
                <a:schemeClr val="bg2">
                  <a:alpha val="9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49" name="CustomShape 19"/>
            <p:cNvSpPr/>
            <p:nvPr/>
          </p:nvSpPr>
          <p:spPr>
            <a:xfrm rot="5400000">
              <a:off x="209880" y="2989800"/>
              <a:ext cx="2787840" cy="24865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50" name="Рисунок 819"/>
            <p:cNvPicPr/>
            <p:nvPr/>
          </p:nvPicPr>
          <p:blipFill>
            <a:blip r:embed="rId6">
              <a:alphaModFix amt="90000"/>
            </a:blip>
            <a:stretch/>
          </p:blipFill>
          <p:spPr>
            <a:xfrm>
              <a:off x="510840" y="3065400"/>
              <a:ext cx="2109600" cy="2119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1" name="Line 20"/>
            <p:cNvSpPr/>
            <p:nvPr/>
          </p:nvSpPr>
          <p:spPr>
            <a:xfrm>
              <a:off x="2847240" y="4195800"/>
              <a:ext cx="146052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Line 21"/>
            <p:cNvSpPr/>
            <p:nvPr/>
          </p:nvSpPr>
          <p:spPr>
            <a:xfrm flipV="1">
              <a:off x="2847240" y="2914560"/>
              <a:ext cx="678600" cy="52776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Line 22"/>
            <p:cNvSpPr/>
            <p:nvPr/>
          </p:nvSpPr>
          <p:spPr>
            <a:xfrm>
              <a:off x="2823120" y="4961520"/>
              <a:ext cx="777960" cy="36504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4" name="CustomShape 23"/>
          <p:cNvSpPr/>
          <p:nvPr/>
        </p:nvSpPr>
        <p:spPr>
          <a:xfrm>
            <a:off x="4536000" y="2160000"/>
            <a:ext cx="202608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Постановление Администрации от 21.07.2014 №1216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55" name="CustomShape 24"/>
          <p:cNvSpPr/>
          <p:nvPr/>
        </p:nvSpPr>
        <p:spPr>
          <a:xfrm>
            <a:off x="5328000" y="3773880"/>
            <a:ext cx="1553400" cy="7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Деятельность, осуществляемая с 2014 г.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56" name="CustomShape 25"/>
          <p:cNvSpPr/>
          <p:nvPr/>
        </p:nvSpPr>
        <p:spPr>
          <a:xfrm>
            <a:off x="4464000" y="5126040"/>
            <a:ext cx="259128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Участники: обучающие образовательных организаций,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Жители города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57" name="CustomShape 26"/>
          <p:cNvSpPr/>
          <p:nvPr/>
        </p:nvSpPr>
        <p:spPr>
          <a:xfrm>
            <a:off x="7848000" y="1512000"/>
            <a:ext cx="2951280" cy="4103280"/>
          </a:xfrm>
          <a:prstGeom prst="roundRect">
            <a:avLst>
              <a:gd name="adj" fmla="val 5891"/>
            </a:avLst>
          </a:prstGeom>
          <a:solidFill>
            <a:schemeClr val="bg2">
              <a:alpha val="90000"/>
            </a:schemeClr>
          </a:solidFill>
          <a:ln>
            <a:noFill/>
          </a:ln>
          <a:effectLst>
            <a:outerShdw blurRad="203200" dist="5076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7"/>
          <p:cNvSpPr/>
          <p:nvPr/>
        </p:nvSpPr>
        <p:spPr>
          <a:xfrm>
            <a:off x="7894800" y="2253600"/>
            <a:ext cx="2879280" cy="442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В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соответсвии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с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постановлением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Администрации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Сальского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района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от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21.07.2014 № 1216 «О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создании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межведомственной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комиссии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по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защите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прав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потребителей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при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Администрации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Сальского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района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»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за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Open Sans"/>
                <a:ea typeface="Open Sans"/>
              </a:rPr>
              <a:t>20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Open Sans"/>
                <a:ea typeface="Open Sans"/>
              </a:rPr>
              <a:t>25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год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было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организовано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5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заседаний</a:t>
            </a:r>
            <a:r>
              <a:rPr lang="en-GB" sz="1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59" name="Line 28"/>
          <p:cNvSpPr/>
          <p:nvPr/>
        </p:nvSpPr>
        <p:spPr>
          <a:xfrm>
            <a:off x="8352000" y="5040000"/>
            <a:ext cx="2088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29"/>
          <p:cNvSpPr/>
          <p:nvPr/>
        </p:nvSpPr>
        <p:spPr>
          <a:xfrm>
            <a:off x="8280000" y="2016000"/>
            <a:ext cx="2088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830"/>
          <p:cNvPicPr/>
          <p:nvPr/>
        </p:nvPicPr>
        <p:blipFill>
          <a:blip r:embed="rId2"/>
          <a:stretch/>
        </p:blipFill>
        <p:spPr>
          <a:xfrm>
            <a:off x="3024360" y="0"/>
            <a:ext cx="3094920" cy="3094920"/>
          </a:xfrm>
          <a:prstGeom prst="rect">
            <a:avLst/>
          </a:prstGeom>
          <a:ln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936000" y="2664000"/>
            <a:ext cx="3094920" cy="3814920"/>
          </a:xfrm>
          <a:prstGeom prst="roundRect">
            <a:avLst>
              <a:gd name="adj" fmla="val 5891"/>
            </a:avLst>
          </a:prstGeom>
          <a:solidFill>
            <a:schemeClr val="bg2">
              <a:alpha val="90000"/>
            </a:schemeClr>
          </a:solidFill>
          <a:ln>
            <a:noFill/>
          </a:ln>
          <a:effectLst>
            <a:outerShdw blurRad="203200" dist="5076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5760000" y="1103400"/>
            <a:ext cx="2029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07F09"/>
                </a:solidFill>
                <a:latin typeface="Ubuntu"/>
                <a:ea typeface="Open Sans"/>
              </a:rPr>
              <a:t>1.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5760000" y="1472760"/>
            <a:ext cx="2854800" cy="18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Оказание консультационных, юридических услуг по обработке обращений граждан, связанных с вопросами защиты прав потребителей, поступивших в письменном виде и по телефону.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300" b="0" strike="noStrike" spc="-1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5760000" y="2808000"/>
            <a:ext cx="2029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F2936"/>
                </a:solidFill>
                <a:latin typeface="Ubuntu"/>
                <a:ea typeface="Open Sans"/>
              </a:rPr>
              <a:t>2.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5760000" y="3166920"/>
            <a:ext cx="2854800" cy="15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Обеспечение хозяйствующих субъектов и потребителей информационными материалами по вопросам обеспечения соблюдения законодательства о защите прав потребителей в различных сферах деятельности.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8808120" y="1080000"/>
            <a:ext cx="2029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1B587C"/>
                </a:solidFill>
                <a:latin typeface="Ubuntu"/>
                <a:ea typeface="Open Sans"/>
              </a:rPr>
              <a:t>3.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8" name="CustomShape 7"/>
          <p:cNvSpPr/>
          <p:nvPr/>
        </p:nvSpPr>
        <p:spPr>
          <a:xfrm>
            <a:off x="8808120" y="1449360"/>
            <a:ext cx="2854800" cy="115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Освещение в средствах массовой информации вопросов по защите прав потребителей в различных сферах потребительского рынка товаров и услуг.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69" name="CustomShape 8"/>
          <p:cNvSpPr/>
          <p:nvPr/>
        </p:nvSpPr>
        <p:spPr>
          <a:xfrm>
            <a:off x="8808120" y="2808000"/>
            <a:ext cx="2029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4E8542"/>
                </a:solidFill>
                <a:latin typeface="Ubuntu"/>
                <a:ea typeface="Open Sans"/>
              </a:rPr>
              <a:t>4.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0" name="CustomShape 9"/>
          <p:cNvSpPr/>
          <p:nvPr/>
        </p:nvSpPr>
        <p:spPr>
          <a:xfrm>
            <a:off x="8808120" y="3168000"/>
            <a:ext cx="2854800" cy="13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Повышение потребительской грамотности учащихся общеобразовательных школ и участия  в областных  олимпиадах, конкурсах по направлению «Защита прав потребителей».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1" name="CustomShape 10"/>
          <p:cNvSpPr/>
          <p:nvPr/>
        </p:nvSpPr>
        <p:spPr>
          <a:xfrm rot="10800000" flipV="1">
            <a:off x="1080" y="3960"/>
            <a:ext cx="3020040" cy="172296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8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1"/>
          <p:cNvSpPr/>
          <p:nvPr/>
        </p:nvSpPr>
        <p:spPr>
          <a:xfrm flipV="1">
            <a:off x="6336000" y="4479120"/>
            <a:ext cx="5902920" cy="237492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19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2"/>
          <p:cNvSpPr/>
          <p:nvPr/>
        </p:nvSpPr>
        <p:spPr>
          <a:xfrm>
            <a:off x="1050840" y="2880000"/>
            <a:ext cx="312408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F07F09"/>
                </a:solidFill>
                <a:latin typeface="Ubuntu"/>
                <a:ea typeface="DejaVu Sans"/>
              </a:rPr>
              <a:t>Цель программы: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4" name="CustomShape 13"/>
          <p:cNvSpPr/>
          <p:nvPr/>
        </p:nvSpPr>
        <p:spPr>
          <a:xfrm>
            <a:off x="5760000" y="288000"/>
            <a:ext cx="5902920" cy="12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07F09"/>
                </a:solidFill>
                <a:latin typeface="Ubuntu"/>
                <a:ea typeface="DejaVu Sans"/>
              </a:rPr>
              <a:t>Ожидаемые результаты от реализации проекта: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75" name="Line 14"/>
          <p:cNvSpPr/>
          <p:nvPr/>
        </p:nvSpPr>
        <p:spPr>
          <a:xfrm>
            <a:off x="5400000" y="1008000"/>
            <a:ext cx="655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Line 15"/>
          <p:cNvSpPr/>
          <p:nvPr/>
        </p:nvSpPr>
        <p:spPr>
          <a:xfrm>
            <a:off x="5400000" y="1008000"/>
            <a:ext cx="0" cy="410400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16"/>
          <p:cNvSpPr/>
          <p:nvPr/>
        </p:nvSpPr>
        <p:spPr>
          <a:xfrm>
            <a:off x="864000" y="3759480"/>
            <a:ext cx="3166920" cy="37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Open Sans"/>
                <a:ea typeface="Open Sans"/>
              </a:rPr>
              <a:t>Создание в Сальском районе системы защиты прав потребителей, направленной на минимизацию рисков для участников гражданского оборота с учетом динамики развития потребительского рынка товаров и услуг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78" name="Line 17"/>
          <p:cNvSpPr/>
          <p:nvPr/>
        </p:nvSpPr>
        <p:spPr>
          <a:xfrm>
            <a:off x="1152000" y="3456000"/>
            <a:ext cx="259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1"/>
          <p:cNvGrpSpPr/>
          <p:nvPr/>
        </p:nvGrpSpPr>
        <p:grpSpPr>
          <a:xfrm>
            <a:off x="7710480" y="4834440"/>
            <a:ext cx="293040" cy="289800"/>
            <a:chOff x="7710480" y="4834440"/>
            <a:chExt cx="293040" cy="289800"/>
          </a:xfrm>
        </p:grpSpPr>
        <p:sp>
          <p:nvSpPr>
            <p:cNvPr id="280" name="CustomShape 2"/>
            <p:cNvSpPr/>
            <p:nvPr/>
          </p:nvSpPr>
          <p:spPr>
            <a:xfrm>
              <a:off x="7710480" y="4974120"/>
              <a:ext cx="192960" cy="150120"/>
            </a:xfrm>
            <a:custGeom>
              <a:avLst/>
              <a:gdLst/>
              <a:ahLst/>
              <a:cxnLst/>
              <a:rect l="l" t="t" r="r" b="b"/>
              <a:pathLst>
                <a:path w="72" h="57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 rotWithShape="0">
              <a:gsLst>
                <a:gs pos="75000">
                  <a:srgbClr val="FFFFFF"/>
                </a:gs>
                <a:gs pos="100000">
                  <a:srgbClr val="DDDDD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3"/>
            <p:cNvSpPr/>
            <p:nvPr/>
          </p:nvSpPr>
          <p:spPr>
            <a:xfrm>
              <a:off x="7747200" y="4867920"/>
              <a:ext cx="107280" cy="94320"/>
            </a:xfrm>
            <a:custGeom>
              <a:avLst/>
              <a:gdLst/>
              <a:ahLst/>
              <a:cxnLst/>
              <a:rect l="l" t="t" r="r" b="b"/>
              <a:pathLst>
                <a:path w="41" h="36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 rotWithShape="0">
              <a:gsLst>
                <a:gs pos="75000">
                  <a:srgbClr val="FFFFFF"/>
                </a:gs>
                <a:gs pos="100000">
                  <a:srgbClr val="DDDDD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4"/>
            <p:cNvSpPr/>
            <p:nvPr/>
          </p:nvSpPr>
          <p:spPr>
            <a:xfrm>
              <a:off x="7834320" y="4834440"/>
              <a:ext cx="169200" cy="135720"/>
            </a:xfrm>
            <a:custGeom>
              <a:avLst/>
              <a:gdLst/>
              <a:ahLst/>
              <a:cxnLst/>
              <a:rect l="l" t="t" r="r" b="b"/>
              <a:pathLst>
                <a:path w="64" h="5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 rotWithShape="0">
              <a:gsLst>
                <a:gs pos="75000">
                  <a:srgbClr val="FFFFFF"/>
                </a:gs>
                <a:gs pos="100000">
                  <a:srgbClr val="DDDDDD"/>
                </a:gs>
              </a:gsLst>
              <a:lin ang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3" name="CustomShape 5"/>
          <p:cNvSpPr/>
          <p:nvPr/>
        </p:nvSpPr>
        <p:spPr>
          <a:xfrm>
            <a:off x="5793840" y="-215640"/>
            <a:ext cx="6394320" cy="237420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6"/>
          <p:cNvSpPr/>
          <p:nvPr/>
        </p:nvSpPr>
        <p:spPr>
          <a:xfrm>
            <a:off x="2034360" y="396720"/>
            <a:ext cx="8119800" cy="10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85" name="Group 7"/>
          <p:cNvGrpSpPr/>
          <p:nvPr/>
        </p:nvGrpSpPr>
        <p:grpSpPr>
          <a:xfrm>
            <a:off x="9617400" y="936000"/>
            <a:ext cx="2189160" cy="2093400"/>
            <a:chOff x="9617400" y="936000"/>
            <a:chExt cx="2189160" cy="2093400"/>
          </a:xfrm>
        </p:grpSpPr>
        <p:sp>
          <p:nvSpPr>
            <p:cNvPr id="286" name="CustomShape 8"/>
            <p:cNvSpPr/>
            <p:nvPr/>
          </p:nvSpPr>
          <p:spPr>
            <a:xfrm>
              <a:off x="10017000" y="1828800"/>
              <a:ext cx="183600" cy="132840"/>
            </a:xfrm>
            <a:custGeom>
              <a:avLst/>
              <a:gdLst/>
              <a:ahLst/>
              <a:cxnLst/>
              <a:rect l="l" t="t" r="r" b="b"/>
              <a:pathLst>
                <a:path w="81" h="59">
                  <a:moveTo>
                    <a:pt x="39" y="0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3" y="29"/>
                    <a:pt x="35" y="34"/>
                    <a:pt x="35" y="40"/>
                  </a:cubicBezTo>
                  <a:cubicBezTo>
                    <a:pt x="35" y="51"/>
                    <a:pt x="28" y="59"/>
                    <a:pt x="18" y="59"/>
                  </a:cubicBezTo>
                  <a:cubicBezTo>
                    <a:pt x="8" y="59"/>
                    <a:pt x="0" y="52"/>
                    <a:pt x="0" y="40"/>
                  </a:cubicBezTo>
                  <a:cubicBezTo>
                    <a:pt x="0" y="34"/>
                    <a:pt x="2" y="30"/>
                    <a:pt x="5" y="25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39" y="0"/>
                  </a:lnTo>
                  <a:close/>
                  <a:moveTo>
                    <a:pt x="78" y="40"/>
                  </a:moveTo>
                  <a:cubicBezTo>
                    <a:pt x="78" y="51"/>
                    <a:pt x="71" y="59"/>
                    <a:pt x="60" y="59"/>
                  </a:cubicBezTo>
                  <a:cubicBezTo>
                    <a:pt x="51" y="59"/>
                    <a:pt x="43" y="52"/>
                    <a:pt x="43" y="40"/>
                  </a:cubicBezTo>
                  <a:cubicBezTo>
                    <a:pt x="43" y="34"/>
                    <a:pt x="45" y="30"/>
                    <a:pt x="48" y="2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6" y="29"/>
                    <a:pt x="78" y="34"/>
                    <a:pt x="78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9"/>
            <p:cNvSpPr/>
            <p:nvPr/>
          </p:nvSpPr>
          <p:spPr>
            <a:xfrm>
              <a:off x="10688760" y="960480"/>
              <a:ext cx="1117800" cy="2068920"/>
            </a:xfrm>
            <a:custGeom>
              <a:avLst/>
              <a:gdLst/>
              <a:ahLst/>
              <a:cxnLst/>
              <a:rect l="l" t="t" r="r" b="b"/>
              <a:pathLst>
                <a:path w="906" h="1691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1"/>
                    <a:pt x="0" y="1691"/>
                    <a:pt x="0" y="1691"/>
                  </a:cubicBezTo>
                  <a:cubicBezTo>
                    <a:pt x="60" y="1691"/>
                    <a:pt x="60" y="1691"/>
                    <a:pt x="60" y="1691"/>
                  </a:cubicBezTo>
                  <a:cubicBezTo>
                    <a:pt x="527" y="1691"/>
                    <a:pt x="906" y="1312"/>
                    <a:pt x="906" y="845"/>
                  </a:cubicBezTo>
                  <a:cubicBezTo>
                    <a:pt x="906" y="379"/>
                    <a:pt x="527" y="0"/>
                    <a:pt x="60" y="0"/>
                  </a:cubicBezTo>
                  <a:close/>
                </a:path>
              </a:pathLst>
            </a:custGeom>
            <a:solidFill>
              <a:srgbClr val="BF2F2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10"/>
            <p:cNvSpPr/>
            <p:nvPr/>
          </p:nvSpPr>
          <p:spPr>
            <a:xfrm>
              <a:off x="9642600" y="960480"/>
              <a:ext cx="2089440" cy="2068920"/>
            </a:xfrm>
            <a:prstGeom prst="ellipse">
              <a:avLst/>
            </a:prstGeom>
            <a:solidFill>
              <a:srgbClr val="FF3E3E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1"/>
            <p:cNvSpPr/>
            <p:nvPr/>
          </p:nvSpPr>
          <p:spPr>
            <a:xfrm>
              <a:off x="9865440" y="1181160"/>
              <a:ext cx="1644480" cy="1627560"/>
            </a:xfrm>
            <a:custGeom>
              <a:avLst/>
              <a:gdLst/>
              <a:ahLst/>
              <a:cxnLst/>
              <a:rect l="l" t="t" r="r" b="b"/>
              <a:pathLst>
                <a:path w="1331" h="1331">
                  <a:moveTo>
                    <a:pt x="665" y="0"/>
                  </a:moveTo>
                  <a:cubicBezTo>
                    <a:pt x="843" y="0"/>
                    <a:pt x="1010" y="69"/>
                    <a:pt x="1136" y="195"/>
                  </a:cubicBezTo>
                  <a:cubicBezTo>
                    <a:pt x="1262" y="321"/>
                    <a:pt x="1331" y="488"/>
                    <a:pt x="1331" y="665"/>
                  </a:cubicBezTo>
                  <a:cubicBezTo>
                    <a:pt x="1331" y="843"/>
                    <a:pt x="1262" y="1010"/>
                    <a:pt x="1136" y="1136"/>
                  </a:cubicBezTo>
                  <a:cubicBezTo>
                    <a:pt x="1010" y="1262"/>
                    <a:pt x="843" y="1331"/>
                    <a:pt x="665" y="1331"/>
                  </a:cubicBezTo>
                  <a:cubicBezTo>
                    <a:pt x="488" y="1331"/>
                    <a:pt x="321" y="1262"/>
                    <a:pt x="195" y="1136"/>
                  </a:cubicBezTo>
                  <a:cubicBezTo>
                    <a:pt x="69" y="1010"/>
                    <a:pt x="0" y="843"/>
                    <a:pt x="0" y="665"/>
                  </a:cubicBezTo>
                  <a:cubicBezTo>
                    <a:pt x="0" y="488"/>
                    <a:pt x="69" y="321"/>
                    <a:pt x="195" y="195"/>
                  </a:cubicBezTo>
                  <a:cubicBezTo>
                    <a:pt x="321" y="69"/>
                    <a:pt x="488" y="0"/>
                    <a:pt x="665" y="0"/>
                  </a:cubicBezTo>
                </a:path>
              </a:pathLst>
            </a:custGeom>
            <a:solidFill>
              <a:srgbClr val="F5F5F5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2"/>
            <p:cNvSpPr/>
            <p:nvPr/>
          </p:nvSpPr>
          <p:spPr>
            <a:xfrm>
              <a:off x="10082160" y="1396440"/>
              <a:ext cx="1209600" cy="1196280"/>
            </a:xfrm>
            <a:custGeom>
              <a:avLst/>
              <a:gdLst/>
              <a:ahLst/>
              <a:cxnLst/>
              <a:rect l="l" t="t" r="r" b="b"/>
              <a:pathLst>
                <a:path w="980" h="979">
                  <a:moveTo>
                    <a:pt x="509" y="5"/>
                  </a:moveTo>
                  <a:cubicBezTo>
                    <a:pt x="639" y="9"/>
                    <a:pt x="758" y="65"/>
                    <a:pt x="846" y="160"/>
                  </a:cubicBezTo>
                  <a:cubicBezTo>
                    <a:pt x="935" y="255"/>
                    <a:pt x="980" y="379"/>
                    <a:pt x="975" y="508"/>
                  </a:cubicBezTo>
                  <a:cubicBezTo>
                    <a:pt x="970" y="638"/>
                    <a:pt x="915" y="757"/>
                    <a:pt x="820" y="846"/>
                  </a:cubicBezTo>
                  <a:cubicBezTo>
                    <a:pt x="725" y="934"/>
                    <a:pt x="601" y="979"/>
                    <a:pt x="472" y="974"/>
                  </a:cubicBezTo>
                  <a:cubicBezTo>
                    <a:pt x="342" y="969"/>
                    <a:pt x="222" y="914"/>
                    <a:pt x="134" y="819"/>
                  </a:cubicBezTo>
                  <a:cubicBezTo>
                    <a:pt x="46" y="724"/>
                    <a:pt x="0" y="600"/>
                    <a:pt x="5" y="471"/>
                  </a:cubicBezTo>
                  <a:cubicBezTo>
                    <a:pt x="10" y="341"/>
                    <a:pt x="65" y="222"/>
                    <a:pt x="161" y="133"/>
                  </a:cubicBezTo>
                  <a:cubicBezTo>
                    <a:pt x="256" y="45"/>
                    <a:pt x="379" y="0"/>
                    <a:pt x="509" y="5"/>
                  </a:cubicBezTo>
                </a:path>
              </a:pathLst>
            </a:custGeom>
            <a:solidFill>
              <a:srgbClr val="FF3E3E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3"/>
            <p:cNvSpPr/>
            <p:nvPr/>
          </p:nvSpPr>
          <p:spPr>
            <a:xfrm>
              <a:off x="10311120" y="1622160"/>
              <a:ext cx="752400" cy="74520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305" y="0"/>
                  </a:moveTo>
                  <a:cubicBezTo>
                    <a:pt x="387" y="0"/>
                    <a:pt x="464" y="32"/>
                    <a:pt x="521" y="90"/>
                  </a:cubicBezTo>
                  <a:cubicBezTo>
                    <a:pt x="579" y="147"/>
                    <a:pt x="611" y="224"/>
                    <a:pt x="611" y="305"/>
                  </a:cubicBezTo>
                  <a:cubicBezTo>
                    <a:pt x="611" y="387"/>
                    <a:pt x="579" y="464"/>
                    <a:pt x="521" y="521"/>
                  </a:cubicBezTo>
                  <a:cubicBezTo>
                    <a:pt x="464" y="579"/>
                    <a:pt x="387" y="611"/>
                    <a:pt x="305" y="611"/>
                  </a:cubicBezTo>
                  <a:cubicBezTo>
                    <a:pt x="224" y="611"/>
                    <a:pt x="147" y="579"/>
                    <a:pt x="89" y="521"/>
                  </a:cubicBezTo>
                  <a:cubicBezTo>
                    <a:pt x="32" y="464"/>
                    <a:pt x="0" y="387"/>
                    <a:pt x="0" y="305"/>
                  </a:cubicBezTo>
                  <a:cubicBezTo>
                    <a:pt x="0" y="224"/>
                    <a:pt x="32" y="147"/>
                    <a:pt x="89" y="90"/>
                  </a:cubicBezTo>
                  <a:cubicBezTo>
                    <a:pt x="147" y="32"/>
                    <a:pt x="224" y="0"/>
                    <a:pt x="305" y="0"/>
                  </a:cubicBezTo>
                </a:path>
              </a:pathLst>
            </a:custGeom>
            <a:solidFill>
              <a:srgbClr val="F5F5F5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4"/>
            <p:cNvSpPr/>
            <p:nvPr/>
          </p:nvSpPr>
          <p:spPr>
            <a:xfrm>
              <a:off x="10533960" y="1843200"/>
              <a:ext cx="307080" cy="303480"/>
            </a:xfrm>
            <a:custGeom>
              <a:avLst/>
              <a:gdLst/>
              <a:ahLst/>
              <a:cxnLst/>
              <a:rect l="l" t="t" r="r" b="b"/>
              <a:pathLst>
                <a:path w="251" h="251">
                  <a:moveTo>
                    <a:pt x="125" y="0"/>
                  </a:moveTo>
                  <a:cubicBezTo>
                    <a:pt x="159" y="0"/>
                    <a:pt x="190" y="13"/>
                    <a:pt x="214" y="37"/>
                  </a:cubicBezTo>
                  <a:cubicBezTo>
                    <a:pt x="238" y="61"/>
                    <a:pt x="251" y="92"/>
                    <a:pt x="251" y="125"/>
                  </a:cubicBezTo>
                  <a:cubicBezTo>
                    <a:pt x="251" y="159"/>
                    <a:pt x="238" y="190"/>
                    <a:pt x="214" y="214"/>
                  </a:cubicBezTo>
                  <a:cubicBezTo>
                    <a:pt x="190" y="238"/>
                    <a:pt x="159" y="251"/>
                    <a:pt x="125" y="251"/>
                  </a:cubicBezTo>
                  <a:cubicBezTo>
                    <a:pt x="91" y="251"/>
                    <a:pt x="61" y="238"/>
                    <a:pt x="37" y="214"/>
                  </a:cubicBezTo>
                  <a:cubicBezTo>
                    <a:pt x="13" y="190"/>
                    <a:pt x="0" y="159"/>
                    <a:pt x="0" y="125"/>
                  </a:cubicBezTo>
                  <a:cubicBezTo>
                    <a:pt x="0" y="92"/>
                    <a:pt x="13" y="61"/>
                    <a:pt x="37" y="37"/>
                  </a:cubicBezTo>
                  <a:cubicBezTo>
                    <a:pt x="61" y="13"/>
                    <a:pt x="91" y="0"/>
                    <a:pt x="125" y="0"/>
                  </a:cubicBezTo>
                </a:path>
              </a:pathLst>
            </a:custGeom>
            <a:solidFill>
              <a:srgbClr val="FF3E3E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5"/>
            <p:cNvSpPr/>
            <p:nvPr/>
          </p:nvSpPr>
          <p:spPr>
            <a:xfrm>
              <a:off x="9668880" y="936000"/>
              <a:ext cx="288000" cy="335520"/>
            </a:xfrm>
            <a:custGeom>
              <a:avLst/>
              <a:gdLst/>
              <a:ahLst/>
              <a:cxnLst/>
              <a:rect l="l" t="t" r="r" b="b"/>
              <a:pathLst>
                <a:path w="236" h="277">
                  <a:moveTo>
                    <a:pt x="137" y="66"/>
                  </a:moveTo>
                  <a:cubicBezTo>
                    <a:pt x="112" y="12"/>
                    <a:pt x="42" y="0"/>
                    <a:pt x="0" y="41"/>
                  </a:cubicBezTo>
                  <a:cubicBezTo>
                    <a:pt x="236" y="277"/>
                    <a:pt x="236" y="277"/>
                    <a:pt x="236" y="277"/>
                  </a:cubicBezTo>
                  <a:lnTo>
                    <a:pt x="137" y="66"/>
                  </a:lnTo>
                  <a:close/>
                </a:path>
              </a:pathLst>
            </a:custGeom>
            <a:solidFill>
              <a:srgbClr val="FEC524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6"/>
            <p:cNvSpPr/>
            <p:nvPr/>
          </p:nvSpPr>
          <p:spPr>
            <a:xfrm>
              <a:off x="9617400" y="986040"/>
              <a:ext cx="339120" cy="285480"/>
            </a:xfrm>
            <a:custGeom>
              <a:avLst/>
              <a:gdLst/>
              <a:ahLst/>
              <a:cxnLst/>
              <a:rect l="l" t="t" r="r" b="b"/>
              <a:pathLst>
                <a:path w="277" h="236">
                  <a:moveTo>
                    <a:pt x="65" y="137"/>
                  </a:moveTo>
                  <a:cubicBezTo>
                    <a:pt x="12" y="113"/>
                    <a:pt x="0" y="42"/>
                    <a:pt x="41" y="0"/>
                  </a:cubicBezTo>
                  <a:cubicBezTo>
                    <a:pt x="277" y="236"/>
                    <a:pt x="277" y="236"/>
                    <a:pt x="277" y="236"/>
                  </a:cubicBezTo>
                  <a:lnTo>
                    <a:pt x="65" y="137"/>
                  </a:lnTo>
                  <a:close/>
                </a:path>
              </a:pathLst>
            </a:custGeom>
            <a:solidFill>
              <a:srgbClr val="FB972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Line 17"/>
            <p:cNvSpPr/>
            <p:nvPr/>
          </p:nvSpPr>
          <p:spPr>
            <a:xfrm flipH="1" flipV="1">
              <a:off x="9642600" y="960120"/>
              <a:ext cx="1045800" cy="1035720"/>
            </a:xfrm>
            <a:prstGeom prst="line">
              <a:avLst/>
            </a:prstGeom>
            <a:ln w="96840" cap="rnd">
              <a:solidFill>
                <a:srgbClr val="793E4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8"/>
            <p:cNvSpPr/>
            <p:nvPr/>
          </p:nvSpPr>
          <p:spPr>
            <a:xfrm>
              <a:off x="9952920" y="11995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9"/>
            <p:cNvSpPr/>
            <p:nvPr/>
          </p:nvSpPr>
          <p:spPr>
            <a:xfrm>
              <a:off x="9952920" y="11995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8" name="CustomShape 20"/>
          <p:cNvSpPr/>
          <p:nvPr/>
        </p:nvSpPr>
        <p:spPr>
          <a:xfrm>
            <a:off x="394560" y="2069280"/>
            <a:ext cx="561240" cy="582480"/>
          </a:xfrm>
          <a:prstGeom prst="roundRect">
            <a:avLst>
              <a:gd name="adj" fmla="val 6000"/>
            </a:avLst>
          </a:prstGeom>
          <a:solidFill>
            <a:schemeClr val="accent3">
              <a:alpha val="90000"/>
            </a:schemeClr>
          </a:solidFill>
          <a:ln>
            <a:noFill/>
          </a:ln>
          <a:effectLst>
            <a:outerShdw blurRad="152400" dist="38160" algn="l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21"/>
          <p:cNvSpPr/>
          <p:nvPr/>
        </p:nvSpPr>
        <p:spPr>
          <a:xfrm>
            <a:off x="400680" y="1402200"/>
            <a:ext cx="569520" cy="557280"/>
          </a:xfrm>
          <a:prstGeom prst="roundRect">
            <a:avLst>
              <a:gd name="adj" fmla="val 6000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>
            <a:outerShdw blurRad="152400" dist="38160" algn="l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22"/>
          <p:cNvSpPr/>
          <p:nvPr/>
        </p:nvSpPr>
        <p:spPr>
          <a:xfrm>
            <a:off x="400320" y="703080"/>
            <a:ext cx="569520" cy="557280"/>
          </a:xfrm>
          <a:prstGeom prst="roundRect">
            <a:avLst>
              <a:gd name="adj" fmla="val 6000"/>
            </a:avLst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152400" dist="38160" algn="l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23"/>
          <p:cNvSpPr/>
          <p:nvPr/>
        </p:nvSpPr>
        <p:spPr>
          <a:xfrm>
            <a:off x="1114920" y="857880"/>
            <a:ext cx="521244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Ubuntu"/>
                <a:ea typeface="Open Sans"/>
              </a:rPr>
              <a:t>Повышение уровня правовой грамотности населения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02" name="Group 24"/>
          <p:cNvGrpSpPr/>
          <p:nvPr/>
        </p:nvGrpSpPr>
        <p:grpSpPr>
          <a:xfrm>
            <a:off x="4913640" y="5213880"/>
            <a:ext cx="177840" cy="106200"/>
            <a:chOff x="4913640" y="5213880"/>
            <a:chExt cx="177840" cy="106200"/>
          </a:xfrm>
        </p:grpSpPr>
        <p:sp>
          <p:nvSpPr>
            <p:cNvPr id="303" name="CustomShape 25"/>
            <p:cNvSpPr/>
            <p:nvPr/>
          </p:nvSpPr>
          <p:spPr>
            <a:xfrm>
              <a:off x="4913640" y="5314320"/>
              <a:ext cx="160920" cy="5760"/>
            </a:xfrm>
            <a:custGeom>
              <a:avLst/>
              <a:gdLst/>
              <a:ahLst/>
              <a:cxnLst/>
              <a:rect l="l" t="t" r="r" b="b"/>
              <a:pathLst>
                <a:path w="128" h="11">
                  <a:moveTo>
                    <a:pt x="12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6" y="11"/>
                    <a:pt x="128" y="9"/>
                    <a:pt x="128" y="6"/>
                  </a:cubicBezTo>
                  <a:cubicBezTo>
                    <a:pt x="128" y="3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6"/>
            <p:cNvSpPr/>
            <p:nvPr/>
          </p:nvSpPr>
          <p:spPr>
            <a:xfrm>
              <a:off x="4925520" y="5252760"/>
              <a:ext cx="165960" cy="53640"/>
            </a:xfrm>
            <a:custGeom>
              <a:avLst/>
              <a:gdLst/>
              <a:ahLst/>
              <a:cxnLst/>
              <a:rect l="l" t="t" r="r" b="b"/>
              <a:pathLst>
                <a:path w="132" h="69">
                  <a:moveTo>
                    <a:pt x="132" y="20"/>
                  </a:moveTo>
                  <a:cubicBezTo>
                    <a:pt x="131" y="19"/>
                    <a:pt x="130" y="18"/>
                    <a:pt x="129" y="17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3" y="11"/>
                    <a:pt x="110" y="9"/>
                    <a:pt x="110" y="9"/>
                  </a:cubicBezTo>
                  <a:cubicBezTo>
                    <a:pt x="110" y="9"/>
                    <a:pt x="110" y="5"/>
                    <a:pt x="108" y="3"/>
                  </a:cubicBezTo>
                  <a:cubicBezTo>
                    <a:pt x="107" y="1"/>
                    <a:pt x="105" y="0"/>
                    <a:pt x="10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0" y="5"/>
                    <a:pt x="1" y="12"/>
                    <a:pt x="3" y="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7"/>
                    <a:pt x="16" y="64"/>
                    <a:pt x="19" y="66"/>
                  </a:cubicBezTo>
                  <a:cubicBezTo>
                    <a:pt x="20" y="68"/>
                    <a:pt x="22" y="69"/>
                    <a:pt x="24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1" y="69"/>
                    <a:pt x="93" y="68"/>
                    <a:pt x="95" y="66"/>
                  </a:cubicBezTo>
                  <a:cubicBezTo>
                    <a:pt x="97" y="64"/>
                    <a:pt x="97" y="60"/>
                    <a:pt x="98" y="59"/>
                  </a:cubicBezTo>
                  <a:cubicBezTo>
                    <a:pt x="98" y="57"/>
                    <a:pt x="102" y="56"/>
                    <a:pt x="106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6" y="56"/>
                    <a:pt x="118" y="55"/>
                    <a:pt x="119" y="53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3"/>
                    <a:pt x="132" y="21"/>
                    <a:pt x="132" y="20"/>
                  </a:cubicBezTo>
                  <a:close/>
                  <a:moveTo>
                    <a:pt x="116" y="32"/>
                  </a:moveTo>
                  <a:cubicBezTo>
                    <a:pt x="114" y="38"/>
                    <a:pt x="114" y="38"/>
                    <a:pt x="114" y="38"/>
                  </a:cubicBezTo>
                  <a:cubicBezTo>
                    <a:pt x="112" y="42"/>
                    <a:pt x="108" y="45"/>
                    <a:pt x="106" y="46"/>
                  </a:cubicBezTo>
                  <a:cubicBezTo>
                    <a:pt x="103" y="46"/>
                    <a:pt x="102" y="42"/>
                    <a:pt x="103" y="3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4"/>
                    <a:pt x="110" y="21"/>
                    <a:pt x="113" y="23"/>
                  </a:cubicBezTo>
                  <a:cubicBezTo>
                    <a:pt x="117" y="24"/>
                    <a:pt x="118" y="28"/>
                    <a:pt x="116" y="32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27"/>
            <p:cNvSpPr/>
            <p:nvPr/>
          </p:nvSpPr>
          <p:spPr>
            <a:xfrm>
              <a:off x="4970520" y="5213880"/>
              <a:ext cx="10080" cy="28080"/>
            </a:xfrm>
            <a:custGeom>
              <a:avLst/>
              <a:gdLst/>
              <a:ahLst/>
              <a:cxnLst/>
              <a:rect l="l" t="t" r="r" b="b"/>
              <a:pathLst>
                <a:path w="11" h="38">
                  <a:moveTo>
                    <a:pt x="4" y="38"/>
                  </a:moveTo>
                  <a:cubicBezTo>
                    <a:pt x="4" y="38"/>
                    <a:pt x="0" y="33"/>
                    <a:pt x="4" y="26"/>
                  </a:cubicBezTo>
                  <a:cubicBezTo>
                    <a:pt x="9" y="19"/>
                    <a:pt x="11" y="5"/>
                    <a:pt x="2" y="0"/>
                  </a:cubicBezTo>
                </a:path>
              </a:pathLst>
            </a:custGeom>
            <a:solidFill>
              <a:schemeClr val="bg2">
                <a:alpha val="90000"/>
              </a:schemeClr>
            </a:solidFill>
            <a:ln w="22320" cap="rnd">
              <a:solidFill>
                <a:schemeClr val="bg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8"/>
            <p:cNvSpPr/>
            <p:nvPr/>
          </p:nvSpPr>
          <p:spPr>
            <a:xfrm>
              <a:off x="5002560" y="5213880"/>
              <a:ext cx="10080" cy="28080"/>
            </a:xfrm>
            <a:custGeom>
              <a:avLst/>
              <a:gdLst/>
              <a:ahLst/>
              <a:cxnLst/>
              <a:rect l="l" t="t" r="r" b="b"/>
              <a:pathLst>
                <a:path w="11" h="38">
                  <a:moveTo>
                    <a:pt x="4" y="38"/>
                  </a:moveTo>
                  <a:cubicBezTo>
                    <a:pt x="4" y="38"/>
                    <a:pt x="0" y="33"/>
                    <a:pt x="4" y="26"/>
                  </a:cubicBezTo>
                  <a:cubicBezTo>
                    <a:pt x="9" y="19"/>
                    <a:pt x="11" y="5"/>
                    <a:pt x="2" y="0"/>
                  </a:cubicBezTo>
                </a:path>
              </a:pathLst>
            </a:custGeom>
            <a:solidFill>
              <a:schemeClr val="bg2">
                <a:alpha val="90000"/>
              </a:schemeClr>
            </a:solidFill>
            <a:ln w="22320" cap="rnd">
              <a:solidFill>
                <a:schemeClr val="bg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7" name="Group 29"/>
          <p:cNvGrpSpPr/>
          <p:nvPr/>
        </p:nvGrpSpPr>
        <p:grpSpPr>
          <a:xfrm>
            <a:off x="580320" y="1584000"/>
            <a:ext cx="211680" cy="167400"/>
            <a:chOff x="580320" y="1584000"/>
            <a:chExt cx="211680" cy="167400"/>
          </a:xfrm>
        </p:grpSpPr>
        <p:sp>
          <p:nvSpPr>
            <p:cNvPr id="308" name="Line 30"/>
            <p:cNvSpPr/>
            <p:nvPr/>
          </p:nvSpPr>
          <p:spPr>
            <a:xfrm>
              <a:off x="580320" y="1751400"/>
              <a:ext cx="211680" cy="0"/>
            </a:xfrm>
            <a:prstGeom prst="line">
              <a:avLst/>
            </a:prstGeom>
            <a:ln w="61920" cap="rnd">
              <a:solidFill>
                <a:schemeClr val="bg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1"/>
            <p:cNvSpPr/>
            <p:nvPr/>
          </p:nvSpPr>
          <p:spPr>
            <a:xfrm>
              <a:off x="580680" y="1675440"/>
              <a:ext cx="60120" cy="52560"/>
            </a:xfrm>
            <a:custGeom>
              <a:avLst/>
              <a:gdLst/>
              <a:ahLst/>
              <a:cxnLst/>
              <a:rect l="l" t="t" r="r" b="b"/>
              <a:pathLst>
                <a:path w="43" h="46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3"/>
                    <a:pt x="43" y="4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2"/>
            <p:cNvSpPr/>
            <p:nvPr/>
          </p:nvSpPr>
          <p:spPr>
            <a:xfrm>
              <a:off x="654840" y="1584000"/>
              <a:ext cx="59400" cy="144000"/>
            </a:xfrm>
            <a:custGeom>
              <a:avLst/>
              <a:gdLst/>
              <a:ahLst/>
              <a:cxnLst/>
              <a:rect l="l" t="t" r="r" b="b"/>
              <a:pathLst>
                <a:path w="43" h="121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3" y="121"/>
                    <a:pt x="6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40" y="121"/>
                    <a:pt x="43" y="118"/>
                    <a:pt x="43" y="11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3"/>
            <p:cNvSpPr/>
            <p:nvPr/>
          </p:nvSpPr>
          <p:spPr>
            <a:xfrm>
              <a:off x="727560" y="1637280"/>
              <a:ext cx="59760" cy="90360"/>
            </a:xfrm>
            <a:custGeom>
              <a:avLst/>
              <a:gdLst/>
              <a:ahLst/>
              <a:cxnLst/>
              <a:rect l="l" t="t" r="r" b="b"/>
              <a:pathLst>
                <a:path w="43" h="77">
                  <a:moveTo>
                    <a:pt x="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3" y="77"/>
                    <a:pt x="6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0" y="77"/>
                    <a:pt x="43" y="74"/>
                    <a:pt x="43" y="7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2" name="CustomShape 34"/>
          <p:cNvSpPr/>
          <p:nvPr/>
        </p:nvSpPr>
        <p:spPr>
          <a:xfrm>
            <a:off x="-792000" y="254520"/>
            <a:ext cx="8044200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F07F09"/>
                </a:solidFill>
                <a:latin typeface="Ubuntu"/>
                <a:ea typeface="DejaVu Sans"/>
              </a:rPr>
              <a:t>Задачи программы: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grpSp>
        <p:nvGrpSpPr>
          <p:cNvPr id="313" name="Group 35"/>
          <p:cNvGrpSpPr/>
          <p:nvPr/>
        </p:nvGrpSpPr>
        <p:grpSpPr>
          <a:xfrm>
            <a:off x="592920" y="843120"/>
            <a:ext cx="234360" cy="277920"/>
            <a:chOff x="592920" y="843120"/>
            <a:chExt cx="234360" cy="277920"/>
          </a:xfrm>
        </p:grpSpPr>
        <p:sp>
          <p:nvSpPr>
            <p:cNvPr id="314" name="CustomShape 36"/>
            <p:cNvSpPr/>
            <p:nvPr/>
          </p:nvSpPr>
          <p:spPr>
            <a:xfrm>
              <a:off x="592920" y="975240"/>
              <a:ext cx="154440" cy="145800"/>
            </a:xfrm>
            <a:custGeom>
              <a:avLst/>
              <a:gdLst/>
              <a:ahLst/>
              <a:cxnLst/>
              <a:rect l="l" t="t" r="r" b="b"/>
              <a:pathLst>
                <a:path w="72" h="57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7"/>
            <p:cNvSpPr/>
            <p:nvPr/>
          </p:nvSpPr>
          <p:spPr>
            <a:xfrm>
              <a:off x="621000" y="874080"/>
              <a:ext cx="87120" cy="91080"/>
            </a:xfrm>
            <a:custGeom>
              <a:avLst/>
              <a:gdLst/>
              <a:ahLst/>
              <a:cxnLst/>
              <a:rect l="l" t="t" r="r" b="b"/>
              <a:pathLst>
                <a:path w="41" h="36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8"/>
            <p:cNvSpPr/>
            <p:nvPr/>
          </p:nvSpPr>
          <p:spPr>
            <a:xfrm>
              <a:off x="691200" y="843120"/>
              <a:ext cx="136080" cy="129240"/>
            </a:xfrm>
            <a:custGeom>
              <a:avLst/>
              <a:gdLst/>
              <a:ahLst/>
              <a:cxnLst/>
              <a:rect l="l" t="t" r="r" b="b"/>
              <a:pathLst>
                <a:path w="64" h="5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7" name="CustomShape 39"/>
          <p:cNvSpPr/>
          <p:nvPr/>
        </p:nvSpPr>
        <p:spPr>
          <a:xfrm>
            <a:off x="1074600" y="1409040"/>
            <a:ext cx="6267960" cy="6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Ubuntu"/>
                <a:ea typeface="Open Sans"/>
              </a:rPr>
              <a:t>Анализ цифровой статистики деятельности органов местного самоуправления по обеспечению защиты прав потребителей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318" name="Group 40"/>
          <p:cNvGrpSpPr/>
          <p:nvPr/>
        </p:nvGrpSpPr>
        <p:grpSpPr>
          <a:xfrm>
            <a:off x="558360" y="2232000"/>
            <a:ext cx="284040" cy="214920"/>
            <a:chOff x="558360" y="2232000"/>
            <a:chExt cx="284040" cy="214920"/>
          </a:xfrm>
        </p:grpSpPr>
        <p:sp>
          <p:nvSpPr>
            <p:cNvPr id="319" name="CustomShape 41"/>
            <p:cNvSpPr/>
            <p:nvPr/>
          </p:nvSpPr>
          <p:spPr>
            <a:xfrm>
              <a:off x="689040" y="2366280"/>
              <a:ext cx="60480" cy="43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2"/>
            <p:cNvSpPr/>
            <p:nvPr/>
          </p:nvSpPr>
          <p:spPr>
            <a:xfrm>
              <a:off x="558360" y="2288520"/>
              <a:ext cx="284040" cy="158400"/>
            </a:xfrm>
            <a:custGeom>
              <a:avLst/>
              <a:gdLst/>
              <a:ahLst/>
              <a:cxnLst/>
              <a:rect l="l" t="t" r="r" b="b"/>
              <a:pathLst>
                <a:path w="106" h="83">
                  <a:moveTo>
                    <a:pt x="106" y="26"/>
                  </a:moveTo>
                  <a:cubicBezTo>
                    <a:pt x="105" y="20"/>
                    <a:pt x="102" y="15"/>
                    <a:pt x="97" y="13"/>
                  </a:cubicBezTo>
                  <a:cubicBezTo>
                    <a:pt x="95" y="15"/>
                    <a:pt x="92" y="16"/>
                    <a:pt x="90" y="16"/>
                  </a:cubicBezTo>
                  <a:cubicBezTo>
                    <a:pt x="87" y="16"/>
                    <a:pt x="84" y="15"/>
                    <a:pt x="82" y="13"/>
                  </a:cubicBezTo>
                  <a:cubicBezTo>
                    <a:pt x="77" y="15"/>
                    <a:pt x="74" y="20"/>
                    <a:pt x="73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31"/>
                    <a:pt x="89" y="36"/>
                    <a:pt x="89" y="41"/>
                  </a:cubicBezTo>
                  <a:cubicBezTo>
                    <a:pt x="89" y="52"/>
                    <a:pt x="85" y="61"/>
                    <a:pt x="77" y="67"/>
                  </a:cubicBezTo>
                  <a:cubicBezTo>
                    <a:pt x="75" y="65"/>
                    <a:pt x="73" y="64"/>
                    <a:pt x="71" y="62"/>
                  </a:cubicBezTo>
                  <a:cubicBezTo>
                    <a:pt x="68" y="65"/>
                    <a:pt x="64" y="67"/>
                    <a:pt x="60" y="67"/>
                  </a:cubicBezTo>
                  <a:cubicBezTo>
                    <a:pt x="55" y="67"/>
                    <a:pt x="52" y="65"/>
                    <a:pt x="49" y="62"/>
                  </a:cubicBezTo>
                  <a:cubicBezTo>
                    <a:pt x="47" y="64"/>
                    <a:pt x="44" y="65"/>
                    <a:pt x="43" y="67"/>
                  </a:cubicBezTo>
                  <a:cubicBezTo>
                    <a:pt x="35" y="61"/>
                    <a:pt x="30" y="52"/>
                    <a:pt x="30" y="41"/>
                  </a:cubicBezTo>
                  <a:cubicBezTo>
                    <a:pt x="30" y="36"/>
                    <a:pt x="31" y="30"/>
                    <a:pt x="3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3" y="14"/>
                    <a:pt x="56" y="5"/>
                    <a:pt x="46" y="0"/>
                  </a:cubicBezTo>
                  <a:cubicBezTo>
                    <a:pt x="43" y="3"/>
                    <a:pt x="38" y="6"/>
                    <a:pt x="32" y="6"/>
                  </a:cubicBezTo>
                  <a:cubicBezTo>
                    <a:pt x="26" y="6"/>
                    <a:pt x="21" y="3"/>
                    <a:pt x="18" y="0"/>
                  </a:cubicBezTo>
                  <a:cubicBezTo>
                    <a:pt x="8" y="5"/>
                    <a:pt x="1" y="14"/>
                    <a:pt x="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31"/>
                    <a:pt x="21" y="36"/>
                    <a:pt x="21" y="41"/>
                  </a:cubicBezTo>
                  <a:cubicBezTo>
                    <a:pt x="21" y="55"/>
                    <a:pt x="28" y="66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6"/>
                    <a:pt x="82" y="74"/>
                  </a:cubicBezTo>
                  <a:cubicBezTo>
                    <a:pt x="92" y="66"/>
                    <a:pt x="98" y="55"/>
                    <a:pt x="98" y="41"/>
                  </a:cubicBezTo>
                  <a:cubicBezTo>
                    <a:pt x="98" y="36"/>
                    <a:pt x="97" y="31"/>
                    <a:pt x="95" y="26"/>
                  </a:cubicBezTo>
                  <a:lnTo>
                    <a:pt x="106" y="2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3"/>
            <p:cNvSpPr/>
            <p:nvPr/>
          </p:nvSpPr>
          <p:spPr>
            <a:xfrm>
              <a:off x="781920" y="2284920"/>
              <a:ext cx="38520" cy="270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4"/>
            <p:cNvSpPr/>
            <p:nvPr/>
          </p:nvSpPr>
          <p:spPr>
            <a:xfrm>
              <a:off x="602280" y="2232000"/>
              <a:ext cx="82800" cy="576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3" name="CustomShape 45"/>
          <p:cNvSpPr/>
          <p:nvPr/>
        </p:nvSpPr>
        <p:spPr>
          <a:xfrm>
            <a:off x="1079280" y="2088000"/>
            <a:ext cx="525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Ubuntu"/>
                <a:ea typeface="Open Sans"/>
              </a:rPr>
              <a:t>Увеличение содействия со структурными органами в развитии гипкой системы защиты прав потребителей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4" name="CustomShape 46"/>
          <p:cNvSpPr/>
          <p:nvPr/>
        </p:nvSpPr>
        <p:spPr>
          <a:xfrm rot="5400000">
            <a:off x="4767840" y="3739680"/>
            <a:ext cx="1142280" cy="10087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47"/>
          <p:cNvSpPr/>
          <p:nvPr/>
        </p:nvSpPr>
        <p:spPr>
          <a:xfrm rot="5400000">
            <a:off x="6545880" y="3759120"/>
            <a:ext cx="1142280" cy="1029960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7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48"/>
          <p:cNvSpPr/>
          <p:nvPr/>
        </p:nvSpPr>
        <p:spPr>
          <a:xfrm rot="5400000">
            <a:off x="8511120" y="3717360"/>
            <a:ext cx="1142280" cy="10515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49"/>
          <p:cNvSpPr/>
          <p:nvPr/>
        </p:nvSpPr>
        <p:spPr>
          <a:xfrm rot="5400000">
            <a:off x="10433880" y="3726000"/>
            <a:ext cx="1142280" cy="10515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50"/>
          <p:cNvSpPr/>
          <p:nvPr/>
        </p:nvSpPr>
        <p:spPr>
          <a:xfrm>
            <a:off x="4443840" y="5174640"/>
            <a:ext cx="1818720" cy="11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Open Sans"/>
                <a:ea typeface="Roboto"/>
              </a:rPr>
              <a:t>-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на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офиц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.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сайте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Администрации</a:t>
            </a:r>
            <a:r>
              <a:t/>
            </a:r>
            <a:br/>
            <a:r>
              <a:rPr lang="en-US" sz="1200" b="1" strike="noStrike" spc="-1" dirty="0">
                <a:solidFill>
                  <a:srgbClr val="000000"/>
                </a:solidFill>
                <a:latin typeface="Open Sans"/>
                <a:ea typeface="Roboto"/>
              </a:rPr>
              <a:t>-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на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сайт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zppdon.ru</a:t>
            </a:r>
            <a:r>
              <a:t/>
            </a:r>
            <a:br/>
            <a:r>
              <a:rPr lang="en-US" sz="1200" b="1" strike="noStrike" spc="-1" dirty="0">
                <a:solidFill>
                  <a:srgbClr val="000000"/>
                </a:solidFill>
                <a:latin typeface="Open Sans"/>
                <a:ea typeface="Roboto"/>
              </a:rPr>
              <a:t>-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 в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сторонних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СМИ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29" name="CustomShape 51"/>
          <p:cNvSpPr/>
          <p:nvPr/>
        </p:nvSpPr>
        <p:spPr>
          <a:xfrm>
            <a:off x="4320000" y="4897800"/>
            <a:ext cx="2105280" cy="4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pc="-1" dirty="0" smtClean="0">
                <a:solidFill>
                  <a:srgbClr val="000000"/>
                </a:solidFill>
                <a:latin typeface="Ubuntu"/>
                <a:ea typeface="Lato"/>
              </a:rPr>
              <a:t>86</a:t>
            </a:r>
            <a:r>
              <a:rPr lang="en-US" sz="1400" b="1" strike="noStrike" spc="-1" dirty="0" smtClean="0">
                <a:solidFill>
                  <a:srgbClr val="000000"/>
                </a:solidFill>
                <a:latin typeface="Ubuntu"/>
                <a:ea typeface="Lato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Ubuntu"/>
                <a:ea typeface="Lato"/>
              </a:rPr>
              <a:t>публикаций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0" name="CustomShape 52"/>
          <p:cNvSpPr/>
          <p:nvPr/>
        </p:nvSpPr>
        <p:spPr>
          <a:xfrm>
            <a:off x="6244920" y="5174640"/>
            <a:ext cx="18187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Roboto"/>
              </a:rPr>
              <a:t>Поданных в суд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1" name="CustomShape 53"/>
          <p:cNvSpPr/>
          <p:nvPr/>
        </p:nvSpPr>
        <p:spPr>
          <a:xfrm>
            <a:off x="6071760" y="4929480"/>
            <a:ext cx="2105280" cy="4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Ubuntu"/>
                <a:ea typeface="Lato"/>
              </a:rPr>
              <a:t>0 исков,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2" name="CustomShape 54"/>
          <p:cNvSpPr/>
          <p:nvPr/>
        </p:nvSpPr>
        <p:spPr>
          <a:xfrm>
            <a:off x="8132040" y="5174640"/>
            <a:ext cx="1818360" cy="11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Roboto"/>
              </a:rPr>
              <a:t>И обращений граждан по вопроса защиты прав потребителей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3" name="CustomShape 55"/>
          <p:cNvSpPr/>
          <p:nvPr/>
        </p:nvSpPr>
        <p:spPr>
          <a:xfrm>
            <a:off x="7994520" y="4929480"/>
            <a:ext cx="2105280" cy="4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1400" spc="-1" dirty="0" smtClean="0"/>
              <a:t>101 консультация</a:t>
            </a:r>
          </a:p>
        </p:txBody>
      </p:sp>
      <p:sp>
        <p:nvSpPr>
          <p:cNvPr id="334" name="CustomShape 56"/>
          <p:cNvSpPr/>
          <p:nvPr/>
        </p:nvSpPr>
        <p:spPr>
          <a:xfrm>
            <a:off x="10054800" y="5174640"/>
            <a:ext cx="1818360" cy="145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Для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обучающихся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школ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, с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общим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количеством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присутствующих</a:t>
            </a:r>
            <a:r>
              <a:rPr lang="en-US" sz="1200" b="0" strike="noStrike" spc="-1" dirty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Open Sans"/>
                <a:ea typeface="Roboto"/>
              </a:rPr>
              <a:t>3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Open Sans"/>
                <a:ea typeface="Roboto"/>
              </a:rPr>
              <a:t>84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Open Sans"/>
                <a:ea typeface="Roboto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Open Sans"/>
                <a:ea typeface="Roboto"/>
              </a:rPr>
              <a:t>человека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35" name="CustomShape 57"/>
          <p:cNvSpPr/>
          <p:nvPr/>
        </p:nvSpPr>
        <p:spPr>
          <a:xfrm>
            <a:off x="9917280" y="4929480"/>
            <a:ext cx="2105280" cy="4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000000"/>
                </a:solidFill>
                <a:latin typeface="Ubuntu"/>
                <a:ea typeface="Lato"/>
              </a:rPr>
              <a:t>20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Ubuntu"/>
                <a:ea typeface="Lato"/>
              </a:rPr>
              <a:t>занятий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336" name="Group 58"/>
          <p:cNvGrpSpPr/>
          <p:nvPr/>
        </p:nvGrpSpPr>
        <p:grpSpPr>
          <a:xfrm>
            <a:off x="8935560" y="4046040"/>
            <a:ext cx="390960" cy="445680"/>
            <a:chOff x="8935560" y="4046040"/>
            <a:chExt cx="390960" cy="445680"/>
          </a:xfrm>
        </p:grpSpPr>
        <p:sp>
          <p:nvSpPr>
            <p:cNvPr id="337" name="CustomShape 59"/>
            <p:cNvSpPr/>
            <p:nvPr/>
          </p:nvSpPr>
          <p:spPr>
            <a:xfrm>
              <a:off x="8935560" y="4259160"/>
              <a:ext cx="256320" cy="232560"/>
            </a:xfrm>
            <a:custGeom>
              <a:avLst/>
              <a:gdLst/>
              <a:ahLst/>
              <a:cxnLst/>
              <a:rect l="l" t="t" r="r" b="b"/>
              <a:pathLst>
                <a:path w="72" h="57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0" y="45"/>
                    <a:pt x="70" y="45"/>
                  </a:cubicBezTo>
                  <a:cubicBezTo>
                    <a:pt x="71" y="44"/>
                    <a:pt x="72" y="2"/>
                    <a:pt x="3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0"/>
            <p:cNvSpPr/>
            <p:nvPr/>
          </p:nvSpPr>
          <p:spPr>
            <a:xfrm>
              <a:off x="8984160" y="4096800"/>
              <a:ext cx="142560" cy="145080"/>
            </a:xfrm>
            <a:custGeom>
              <a:avLst/>
              <a:gdLst/>
              <a:ahLst/>
              <a:cxnLst/>
              <a:rect l="l" t="t" r="r" b="b"/>
              <a:pathLst>
                <a:path w="41" h="36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7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0"/>
                    <a:pt x="36" y="25"/>
                  </a:cubicBezTo>
                  <a:cubicBezTo>
                    <a:pt x="41" y="12"/>
                    <a:pt x="32" y="4"/>
                    <a:pt x="3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1"/>
            <p:cNvSpPr/>
            <p:nvPr/>
          </p:nvSpPr>
          <p:spPr>
            <a:xfrm>
              <a:off x="9099720" y="4046040"/>
              <a:ext cx="226800" cy="208080"/>
            </a:xfrm>
            <a:custGeom>
              <a:avLst/>
              <a:gdLst/>
              <a:ahLst/>
              <a:cxnLst/>
              <a:rect l="l" t="t" r="r" b="b"/>
              <a:pathLst>
                <a:path w="64" h="5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5"/>
                    <a:pt x="0" y="13"/>
                  </a:cubicBezTo>
                  <a:cubicBezTo>
                    <a:pt x="2" y="14"/>
                    <a:pt x="6" y="17"/>
                    <a:pt x="8" y="23"/>
                  </a:cubicBezTo>
                  <a:cubicBezTo>
                    <a:pt x="10" y="28"/>
                    <a:pt x="10" y="35"/>
                    <a:pt x="7" y="39"/>
                  </a:cubicBezTo>
                  <a:cubicBezTo>
                    <a:pt x="9" y="41"/>
                    <a:pt x="11" y="42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4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9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8" y="15"/>
                    <a:pt x="48" y="15"/>
                    <a:pt x="48" y="15"/>
                  </a:cubicBezTo>
                  <a:lnTo>
                    <a:pt x="48" y="20"/>
                  </a:ln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0" name="CustomShape 62"/>
          <p:cNvSpPr/>
          <p:nvPr/>
        </p:nvSpPr>
        <p:spPr>
          <a:xfrm>
            <a:off x="5136840" y="4047120"/>
            <a:ext cx="385560" cy="392760"/>
          </a:xfrm>
          <a:custGeom>
            <a:avLst/>
            <a:gdLst/>
            <a:ahLst/>
            <a:cxnLst/>
            <a:rect l="l" t="t" r="r" b="b"/>
            <a:pathLst>
              <a:path w="97" h="98">
                <a:moveTo>
                  <a:pt x="48" y="0"/>
                </a:moveTo>
                <a:cubicBezTo>
                  <a:pt x="21" y="0"/>
                  <a:pt x="0" y="22"/>
                  <a:pt x="0" y="49"/>
                </a:cubicBez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lose/>
                <a:moveTo>
                  <a:pt x="69" y="46"/>
                </a:moveTo>
                <a:cubicBezTo>
                  <a:pt x="69" y="47"/>
                  <a:pt x="69" y="47"/>
                  <a:pt x="69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4"/>
                  <a:pt x="50" y="34"/>
                  <a:pt x="50" y="34"/>
                </a:cubicBezTo>
                <a:cubicBezTo>
                  <a:pt x="55" y="33"/>
                  <a:pt x="60" y="33"/>
                  <a:pt x="65" y="31"/>
                </a:cubicBezTo>
                <a:cubicBezTo>
                  <a:pt x="67" y="36"/>
                  <a:pt x="68" y="41"/>
                  <a:pt x="69" y="46"/>
                </a:cubicBezTo>
                <a:close/>
                <a:moveTo>
                  <a:pt x="32" y="31"/>
                </a:moveTo>
                <a:cubicBezTo>
                  <a:pt x="36" y="32"/>
                  <a:pt x="41" y="33"/>
                  <a:pt x="46" y="33"/>
                </a:cubicBezTo>
                <a:cubicBezTo>
                  <a:pt x="46" y="48"/>
                  <a:pt x="46" y="48"/>
                  <a:pt x="46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29" y="40"/>
                  <a:pt x="30" y="35"/>
                  <a:pt x="32" y="31"/>
                </a:cubicBezTo>
                <a:close/>
                <a:moveTo>
                  <a:pt x="46" y="28"/>
                </a:moveTo>
                <a:cubicBezTo>
                  <a:pt x="42" y="28"/>
                  <a:pt x="38" y="27"/>
                  <a:pt x="35" y="26"/>
                </a:cubicBezTo>
                <a:cubicBezTo>
                  <a:pt x="38" y="20"/>
                  <a:pt x="43" y="15"/>
                  <a:pt x="46" y="11"/>
                </a:cubicBezTo>
                <a:lnTo>
                  <a:pt x="46" y="28"/>
                </a:lnTo>
                <a:close/>
                <a:moveTo>
                  <a:pt x="46" y="53"/>
                </a:moveTo>
                <a:cubicBezTo>
                  <a:pt x="46" y="66"/>
                  <a:pt x="46" y="66"/>
                  <a:pt x="46" y="66"/>
                </a:cubicBezTo>
                <a:cubicBezTo>
                  <a:pt x="41" y="67"/>
                  <a:pt x="37" y="67"/>
                  <a:pt x="33" y="68"/>
                </a:cubicBezTo>
                <a:cubicBezTo>
                  <a:pt x="30" y="63"/>
                  <a:pt x="29" y="58"/>
                  <a:pt x="29" y="53"/>
                </a:cubicBezTo>
                <a:lnTo>
                  <a:pt x="46" y="53"/>
                </a:lnTo>
                <a:close/>
                <a:moveTo>
                  <a:pt x="46" y="72"/>
                </a:moveTo>
                <a:cubicBezTo>
                  <a:pt x="46" y="89"/>
                  <a:pt x="46" y="89"/>
                  <a:pt x="46" y="89"/>
                </a:cubicBezTo>
                <a:cubicBezTo>
                  <a:pt x="42" y="83"/>
                  <a:pt x="38" y="78"/>
                  <a:pt x="35" y="73"/>
                </a:cubicBezTo>
                <a:cubicBezTo>
                  <a:pt x="38" y="73"/>
                  <a:pt x="42" y="72"/>
                  <a:pt x="46" y="72"/>
                </a:cubicBezTo>
                <a:close/>
                <a:moveTo>
                  <a:pt x="50" y="72"/>
                </a:moveTo>
                <a:cubicBezTo>
                  <a:pt x="54" y="72"/>
                  <a:pt x="58" y="72"/>
                  <a:pt x="62" y="73"/>
                </a:cubicBezTo>
                <a:cubicBezTo>
                  <a:pt x="59" y="79"/>
                  <a:pt x="55" y="84"/>
                  <a:pt x="50" y="90"/>
                </a:cubicBezTo>
                <a:lnTo>
                  <a:pt x="50" y="72"/>
                </a:lnTo>
                <a:close/>
                <a:moveTo>
                  <a:pt x="50" y="66"/>
                </a:moveTo>
                <a:cubicBezTo>
                  <a:pt x="50" y="53"/>
                  <a:pt x="50" y="53"/>
                  <a:pt x="50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8" y="58"/>
                  <a:pt x="67" y="63"/>
                  <a:pt x="65" y="68"/>
                </a:cubicBezTo>
                <a:cubicBezTo>
                  <a:pt x="60" y="67"/>
                  <a:pt x="55" y="66"/>
                  <a:pt x="50" y="66"/>
                </a:cubicBezTo>
                <a:close/>
                <a:moveTo>
                  <a:pt x="50" y="28"/>
                </a:moveTo>
                <a:cubicBezTo>
                  <a:pt x="50" y="11"/>
                  <a:pt x="50" y="11"/>
                  <a:pt x="50" y="11"/>
                </a:cubicBezTo>
                <a:cubicBezTo>
                  <a:pt x="54" y="14"/>
                  <a:pt x="59" y="19"/>
                  <a:pt x="62" y="26"/>
                </a:cubicBezTo>
                <a:cubicBezTo>
                  <a:pt x="58" y="28"/>
                  <a:pt x="54" y="28"/>
                  <a:pt x="50" y="28"/>
                </a:cubicBezTo>
                <a:close/>
                <a:moveTo>
                  <a:pt x="29" y="25"/>
                </a:moveTo>
                <a:cubicBezTo>
                  <a:pt x="25" y="23"/>
                  <a:pt x="22" y="21"/>
                  <a:pt x="20" y="20"/>
                </a:cubicBezTo>
                <a:cubicBezTo>
                  <a:pt x="25" y="14"/>
                  <a:pt x="33" y="10"/>
                  <a:pt x="41" y="9"/>
                </a:cubicBezTo>
                <a:cubicBezTo>
                  <a:pt x="37" y="12"/>
                  <a:pt x="33" y="18"/>
                  <a:pt x="29" y="25"/>
                </a:cubicBezTo>
                <a:close/>
                <a:moveTo>
                  <a:pt x="27" y="29"/>
                </a:moveTo>
                <a:cubicBezTo>
                  <a:pt x="25" y="34"/>
                  <a:pt x="24" y="39"/>
                  <a:pt x="23" y="45"/>
                </a:cubicBezTo>
                <a:cubicBezTo>
                  <a:pt x="23" y="46"/>
                  <a:pt x="23" y="47"/>
                  <a:pt x="23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39"/>
                  <a:pt x="11" y="31"/>
                  <a:pt x="16" y="24"/>
                </a:cubicBezTo>
                <a:cubicBezTo>
                  <a:pt x="18" y="25"/>
                  <a:pt x="22" y="28"/>
                  <a:pt x="27" y="29"/>
                </a:cubicBezTo>
                <a:close/>
                <a:moveTo>
                  <a:pt x="23" y="53"/>
                </a:moveTo>
                <a:cubicBezTo>
                  <a:pt x="24" y="58"/>
                  <a:pt x="25" y="64"/>
                  <a:pt x="28" y="70"/>
                </a:cubicBezTo>
                <a:cubicBezTo>
                  <a:pt x="23" y="72"/>
                  <a:pt x="19" y="74"/>
                  <a:pt x="17" y="75"/>
                </a:cubicBezTo>
                <a:cubicBezTo>
                  <a:pt x="12" y="69"/>
                  <a:pt x="8" y="61"/>
                  <a:pt x="7" y="53"/>
                </a:cubicBezTo>
                <a:lnTo>
                  <a:pt x="23" y="53"/>
                </a:lnTo>
                <a:close/>
                <a:moveTo>
                  <a:pt x="30" y="75"/>
                </a:moveTo>
                <a:cubicBezTo>
                  <a:pt x="32" y="80"/>
                  <a:pt x="36" y="85"/>
                  <a:pt x="39" y="89"/>
                </a:cubicBezTo>
                <a:cubicBezTo>
                  <a:pt x="32" y="88"/>
                  <a:pt x="26" y="84"/>
                  <a:pt x="21" y="79"/>
                </a:cubicBezTo>
                <a:cubicBezTo>
                  <a:pt x="23" y="78"/>
                  <a:pt x="26" y="77"/>
                  <a:pt x="30" y="75"/>
                </a:cubicBezTo>
                <a:close/>
                <a:moveTo>
                  <a:pt x="67" y="75"/>
                </a:moveTo>
                <a:cubicBezTo>
                  <a:pt x="70" y="76"/>
                  <a:pt x="73" y="77"/>
                  <a:pt x="77" y="79"/>
                </a:cubicBezTo>
                <a:cubicBezTo>
                  <a:pt x="71" y="84"/>
                  <a:pt x="65" y="87"/>
                  <a:pt x="58" y="89"/>
                </a:cubicBezTo>
                <a:cubicBezTo>
                  <a:pt x="62" y="84"/>
                  <a:pt x="65" y="80"/>
                  <a:pt x="67" y="75"/>
                </a:cubicBezTo>
                <a:close/>
                <a:moveTo>
                  <a:pt x="70" y="70"/>
                </a:moveTo>
                <a:cubicBezTo>
                  <a:pt x="72" y="64"/>
                  <a:pt x="74" y="58"/>
                  <a:pt x="74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61"/>
                  <a:pt x="85" y="69"/>
                  <a:pt x="80" y="75"/>
                </a:cubicBezTo>
                <a:cubicBezTo>
                  <a:pt x="77" y="73"/>
                  <a:pt x="73" y="71"/>
                  <a:pt x="70" y="70"/>
                </a:cubicBezTo>
                <a:close/>
                <a:moveTo>
                  <a:pt x="74" y="48"/>
                </a:moveTo>
                <a:cubicBezTo>
                  <a:pt x="74" y="47"/>
                  <a:pt x="74" y="46"/>
                  <a:pt x="74" y="45"/>
                </a:cubicBezTo>
                <a:cubicBezTo>
                  <a:pt x="74" y="40"/>
                  <a:pt x="72" y="34"/>
                  <a:pt x="70" y="30"/>
                </a:cubicBezTo>
                <a:cubicBezTo>
                  <a:pt x="74" y="28"/>
                  <a:pt x="77" y="27"/>
                  <a:pt x="81" y="24"/>
                </a:cubicBezTo>
                <a:cubicBezTo>
                  <a:pt x="86" y="31"/>
                  <a:pt x="89" y="39"/>
                  <a:pt x="89" y="48"/>
                </a:cubicBezTo>
                <a:lnTo>
                  <a:pt x="74" y="48"/>
                </a:lnTo>
                <a:close/>
                <a:moveTo>
                  <a:pt x="78" y="20"/>
                </a:moveTo>
                <a:cubicBezTo>
                  <a:pt x="74" y="22"/>
                  <a:pt x="71" y="24"/>
                  <a:pt x="68" y="25"/>
                </a:cubicBezTo>
                <a:cubicBezTo>
                  <a:pt x="64" y="18"/>
                  <a:pt x="59" y="12"/>
                  <a:pt x="56" y="9"/>
                </a:cubicBezTo>
                <a:cubicBezTo>
                  <a:pt x="64" y="10"/>
                  <a:pt x="72" y="14"/>
                  <a:pt x="78" y="20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3"/>
          <p:cNvSpPr/>
          <p:nvPr/>
        </p:nvSpPr>
        <p:spPr>
          <a:xfrm>
            <a:off x="1368000" y="2880000"/>
            <a:ext cx="4536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2" name="Рисунок 911"/>
          <p:cNvPicPr/>
          <p:nvPr/>
        </p:nvPicPr>
        <p:blipFill>
          <a:blip r:embed="rId2"/>
          <a:stretch/>
        </p:blipFill>
        <p:spPr>
          <a:xfrm>
            <a:off x="6840000" y="3982680"/>
            <a:ext cx="574560" cy="574560"/>
          </a:xfrm>
          <a:prstGeom prst="rect">
            <a:avLst/>
          </a:prstGeom>
          <a:ln>
            <a:noFill/>
          </a:ln>
        </p:spPr>
      </p:pic>
      <p:grpSp>
        <p:nvGrpSpPr>
          <p:cNvPr id="343" name="Group 64"/>
          <p:cNvGrpSpPr/>
          <p:nvPr/>
        </p:nvGrpSpPr>
        <p:grpSpPr>
          <a:xfrm>
            <a:off x="10800000" y="4054680"/>
            <a:ext cx="384480" cy="430560"/>
            <a:chOff x="10800000" y="4054680"/>
            <a:chExt cx="384480" cy="430560"/>
          </a:xfrm>
        </p:grpSpPr>
        <p:sp>
          <p:nvSpPr>
            <p:cNvPr id="344" name="CustomShape 65"/>
            <p:cNvSpPr/>
            <p:nvPr/>
          </p:nvSpPr>
          <p:spPr>
            <a:xfrm>
              <a:off x="10800000" y="4054680"/>
              <a:ext cx="384480" cy="430560"/>
            </a:xfrm>
            <a:custGeom>
              <a:avLst/>
              <a:gdLst/>
              <a:ahLst/>
              <a:cxnLst/>
              <a:rect l="l" t="t" r="r" b="b"/>
              <a:pathLst>
                <a:path w="109" h="125">
                  <a:moveTo>
                    <a:pt x="99" y="72"/>
                  </a:moveTo>
                  <a:cubicBezTo>
                    <a:pt x="99" y="71"/>
                    <a:pt x="99" y="71"/>
                    <a:pt x="99" y="70"/>
                  </a:cubicBezTo>
                  <a:cubicBezTo>
                    <a:pt x="99" y="64"/>
                    <a:pt x="98" y="58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07" y="42"/>
                    <a:pt x="97" y="19"/>
                    <a:pt x="97" y="19"/>
                  </a:cubicBezTo>
                  <a:cubicBezTo>
                    <a:pt x="93" y="13"/>
                    <a:pt x="101" y="0"/>
                    <a:pt x="101" y="0"/>
                  </a:cubicBezTo>
                  <a:cubicBezTo>
                    <a:pt x="92" y="5"/>
                    <a:pt x="84" y="4"/>
                    <a:pt x="8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0" y="4"/>
                    <a:pt x="11" y="0"/>
                    <a:pt x="11" y="0"/>
                  </a:cubicBezTo>
                  <a:cubicBezTo>
                    <a:pt x="16" y="10"/>
                    <a:pt x="13" y="21"/>
                    <a:pt x="13" y="21"/>
                  </a:cubicBezTo>
                  <a:cubicBezTo>
                    <a:pt x="12" y="27"/>
                    <a:pt x="10" y="34"/>
                    <a:pt x="10" y="34"/>
                  </a:cubicBezTo>
                  <a:cubicBezTo>
                    <a:pt x="9" y="45"/>
                    <a:pt x="12" y="49"/>
                    <a:pt x="14" y="50"/>
                  </a:cubicBezTo>
                  <a:cubicBezTo>
                    <a:pt x="12" y="56"/>
                    <a:pt x="11" y="62"/>
                    <a:pt x="10" y="69"/>
                  </a:cubicBezTo>
                  <a:cubicBezTo>
                    <a:pt x="6" y="87"/>
                    <a:pt x="0" y="111"/>
                    <a:pt x="0" y="114"/>
                  </a:cubicBezTo>
                  <a:cubicBezTo>
                    <a:pt x="0" y="114"/>
                    <a:pt x="10" y="109"/>
                    <a:pt x="21" y="102"/>
                  </a:cubicBezTo>
                  <a:cubicBezTo>
                    <a:pt x="24" y="107"/>
                    <a:pt x="28" y="111"/>
                    <a:pt x="33" y="114"/>
                  </a:cubicBezTo>
                  <a:cubicBezTo>
                    <a:pt x="32" y="115"/>
                    <a:pt x="32" y="116"/>
                    <a:pt x="32" y="118"/>
                  </a:cubicBezTo>
                  <a:cubicBezTo>
                    <a:pt x="32" y="122"/>
                    <a:pt x="33" y="125"/>
                    <a:pt x="35" y="125"/>
                  </a:cubicBezTo>
                  <a:cubicBezTo>
                    <a:pt x="37" y="125"/>
                    <a:pt x="38" y="124"/>
                    <a:pt x="38" y="122"/>
                  </a:cubicBezTo>
                  <a:cubicBezTo>
                    <a:pt x="39" y="124"/>
                    <a:pt x="40" y="125"/>
                    <a:pt x="41" y="125"/>
                  </a:cubicBezTo>
                  <a:cubicBezTo>
                    <a:pt x="43" y="125"/>
                    <a:pt x="44" y="124"/>
                    <a:pt x="44" y="122"/>
                  </a:cubicBezTo>
                  <a:cubicBezTo>
                    <a:pt x="45" y="124"/>
                    <a:pt x="46" y="125"/>
                    <a:pt x="47" y="125"/>
                  </a:cubicBezTo>
                  <a:cubicBezTo>
                    <a:pt x="49" y="125"/>
                    <a:pt x="50" y="123"/>
                    <a:pt x="51" y="120"/>
                  </a:cubicBezTo>
                  <a:cubicBezTo>
                    <a:pt x="52" y="120"/>
                    <a:pt x="53" y="121"/>
                    <a:pt x="55" y="121"/>
                  </a:cubicBezTo>
                  <a:cubicBezTo>
                    <a:pt x="56" y="121"/>
                    <a:pt x="57" y="120"/>
                    <a:pt x="59" y="120"/>
                  </a:cubicBezTo>
                  <a:cubicBezTo>
                    <a:pt x="59" y="123"/>
                    <a:pt x="60" y="125"/>
                    <a:pt x="62" y="125"/>
                  </a:cubicBezTo>
                  <a:cubicBezTo>
                    <a:pt x="63" y="125"/>
                    <a:pt x="64" y="124"/>
                    <a:pt x="65" y="122"/>
                  </a:cubicBezTo>
                  <a:cubicBezTo>
                    <a:pt x="66" y="124"/>
                    <a:pt x="67" y="125"/>
                    <a:pt x="68" y="125"/>
                  </a:cubicBezTo>
                  <a:cubicBezTo>
                    <a:pt x="69" y="125"/>
                    <a:pt x="70" y="124"/>
                    <a:pt x="71" y="122"/>
                  </a:cubicBezTo>
                  <a:cubicBezTo>
                    <a:pt x="72" y="124"/>
                    <a:pt x="73" y="125"/>
                    <a:pt x="74" y="125"/>
                  </a:cubicBezTo>
                  <a:cubicBezTo>
                    <a:pt x="76" y="125"/>
                    <a:pt x="78" y="122"/>
                    <a:pt x="78" y="118"/>
                  </a:cubicBezTo>
                  <a:cubicBezTo>
                    <a:pt x="78" y="116"/>
                    <a:pt x="78" y="115"/>
                    <a:pt x="77" y="114"/>
                  </a:cubicBezTo>
                  <a:cubicBezTo>
                    <a:pt x="81" y="111"/>
                    <a:pt x="85" y="107"/>
                    <a:pt x="88" y="103"/>
                  </a:cubicBezTo>
                  <a:cubicBezTo>
                    <a:pt x="99" y="109"/>
                    <a:pt x="108" y="114"/>
                    <a:pt x="108" y="114"/>
                  </a:cubicBezTo>
                  <a:cubicBezTo>
                    <a:pt x="109" y="111"/>
                    <a:pt x="103" y="90"/>
                    <a:pt x="99" y="72"/>
                  </a:cubicBezTo>
                  <a:close/>
                  <a:moveTo>
                    <a:pt x="80" y="47"/>
                  </a:moveTo>
                  <a:cubicBezTo>
                    <a:pt x="68" y="47"/>
                    <a:pt x="60" y="38"/>
                    <a:pt x="60" y="38"/>
                  </a:cubicBezTo>
                  <a:cubicBezTo>
                    <a:pt x="59" y="38"/>
                    <a:pt x="57" y="47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7"/>
                    <a:pt x="54" y="38"/>
                    <a:pt x="53" y="38"/>
                  </a:cubicBezTo>
                  <a:cubicBezTo>
                    <a:pt x="53" y="38"/>
                    <a:pt x="45" y="47"/>
                    <a:pt x="33" y="47"/>
                  </a:cubicBezTo>
                  <a:cubicBezTo>
                    <a:pt x="33" y="47"/>
                    <a:pt x="21" y="48"/>
                    <a:pt x="19" y="33"/>
                  </a:cubicBezTo>
                  <a:cubicBezTo>
                    <a:pt x="19" y="33"/>
                    <a:pt x="20" y="22"/>
                    <a:pt x="25" y="20"/>
                  </a:cubicBezTo>
                  <a:cubicBezTo>
                    <a:pt x="25" y="20"/>
                    <a:pt x="23" y="20"/>
                    <a:pt x="21" y="18"/>
                  </a:cubicBezTo>
                  <a:cubicBezTo>
                    <a:pt x="21" y="18"/>
                    <a:pt x="33" y="13"/>
                    <a:pt x="42" y="17"/>
                  </a:cubicBezTo>
                  <a:cubicBezTo>
                    <a:pt x="42" y="17"/>
                    <a:pt x="49" y="20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3" y="20"/>
                    <a:pt x="70" y="17"/>
                    <a:pt x="70" y="17"/>
                  </a:cubicBezTo>
                  <a:cubicBezTo>
                    <a:pt x="79" y="13"/>
                    <a:pt x="91" y="18"/>
                    <a:pt x="91" y="18"/>
                  </a:cubicBezTo>
                  <a:cubicBezTo>
                    <a:pt x="90" y="20"/>
                    <a:pt x="88" y="20"/>
                    <a:pt x="88" y="20"/>
                  </a:cubicBezTo>
                  <a:cubicBezTo>
                    <a:pt x="93" y="22"/>
                    <a:pt x="93" y="33"/>
                    <a:pt x="93" y="33"/>
                  </a:cubicBezTo>
                  <a:cubicBezTo>
                    <a:pt x="92" y="48"/>
                    <a:pt x="80" y="47"/>
                    <a:pt x="80" y="47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>
                    <a:alpha val="90196"/>
                  </a:srgbClr>
                </a:gs>
                <a:gs pos="100000">
                  <a:srgbClr val="9F2936">
                    <a:alpha val="90196"/>
                  </a:srgbClr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66"/>
            <p:cNvSpPr/>
            <p:nvPr/>
          </p:nvSpPr>
          <p:spPr>
            <a:xfrm>
              <a:off x="10902600" y="4135680"/>
              <a:ext cx="56880" cy="5580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lose/>
                  <a:moveTo>
                    <a:pt x="9" y="11"/>
                  </a:moveTo>
                  <a:cubicBezTo>
                    <a:pt x="7" y="11"/>
                    <a:pt x="5" y="9"/>
                    <a:pt x="5" y="7"/>
                  </a:cubicBezTo>
                  <a:cubicBezTo>
                    <a:pt x="5" y="5"/>
                    <a:pt x="7" y="3"/>
                    <a:pt x="9" y="3"/>
                  </a:cubicBezTo>
                  <a:cubicBezTo>
                    <a:pt x="11" y="3"/>
                    <a:pt x="13" y="5"/>
                    <a:pt x="13" y="7"/>
                  </a:cubicBezTo>
                  <a:cubicBezTo>
                    <a:pt x="13" y="9"/>
                    <a:pt x="11" y="11"/>
                    <a:pt x="9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>
                    <a:alpha val="90196"/>
                  </a:srgbClr>
                </a:gs>
                <a:gs pos="100000">
                  <a:srgbClr val="9F2936">
                    <a:alpha val="90196"/>
                  </a:srgbClr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67"/>
            <p:cNvSpPr/>
            <p:nvPr/>
          </p:nvSpPr>
          <p:spPr>
            <a:xfrm>
              <a:off x="11037240" y="4135680"/>
              <a:ext cx="56880" cy="5580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lose/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1"/>
                    <a:pt x="7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>
                    <a:alpha val="90196"/>
                  </a:srgbClr>
                </a:gs>
                <a:gs pos="100000">
                  <a:srgbClr val="9F2936">
                    <a:alpha val="90196"/>
                  </a:srgbClr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7" name="Line 68"/>
          <p:cNvSpPr/>
          <p:nvPr/>
        </p:nvSpPr>
        <p:spPr>
          <a:xfrm>
            <a:off x="4587840" y="5271120"/>
            <a:ext cx="151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69"/>
          <p:cNvSpPr/>
          <p:nvPr/>
        </p:nvSpPr>
        <p:spPr>
          <a:xfrm>
            <a:off x="6408000" y="5278680"/>
            <a:ext cx="151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71"/>
          <p:cNvSpPr/>
          <p:nvPr/>
        </p:nvSpPr>
        <p:spPr>
          <a:xfrm>
            <a:off x="10224000" y="5278680"/>
            <a:ext cx="151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51" name="Chart 11_3"/>
          <p:cNvGraphicFramePr/>
          <p:nvPr/>
        </p:nvGraphicFramePr>
        <p:xfrm>
          <a:off x="734040" y="3571920"/>
          <a:ext cx="2861280" cy="195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2" name="CustomShape 72"/>
          <p:cNvSpPr/>
          <p:nvPr/>
        </p:nvSpPr>
        <p:spPr>
          <a:xfrm>
            <a:off x="258120" y="5627880"/>
            <a:ext cx="645840" cy="64584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3" name="Group 73"/>
          <p:cNvGrpSpPr/>
          <p:nvPr/>
        </p:nvGrpSpPr>
        <p:grpSpPr>
          <a:xfrm>
            <a:off x="432000" y="5749200"/>
            <a:ext cx="342360" cy="357120"/>
            <a:chOff x="432000" y="5749200"/>
            <a:chExt cx="342360" cy="357120"/>
          </a:xfrm>
        </p:grpSpPr>
        <p:sp>
          <p:nvSpPr>
            <p:cNvPr id="354" name="CustomShape 74"/>
            <p:cNvSpPr/>
            <p:nvPr/>
          </p:nvSpPr>
          <p:spPr>
            <a:xfrm>
              <a:off x="432000" y="5766840"/>
              <a:ext cx="327600" cy="339480"/>
            </a:xfrm>
            <a:custGeom>
              <a:avLst/>
              <a:gdLst/>
              <a:ahLst/>
              <a:cxnLst/>
              <a:rect l="l" t="t" r="r" b="b"/>
              <a:pathLst>
                <a:path w="135" h="135">
                  <a:moveTo>
                    <a:pt x="68" y="0"/>
                  </a:moveTo>
                  <a:cubicBezTo>
                    <a:pt x="30" y="0"/>
                    <a:pt x="0" y="30"/>
                    <a:pt x="0" y="68"/>
                  </a:cubicBezTo>
                  <a:cubicBezTo>
                    <a:pt x="0" y="105"/>
                    <a:pt x="30" y="135"/>
                    <a:pt x="68" y="135"/>
                  </a:cubicBezTo>
                  <a:cubicBezTo>
                    <a:pt x="105" y="135"/>
                    <a:pt x="135" y="105"/>
                    <a:pt x="135" y="68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75"/>
            <p:cNvSpPr/>
            <p:nvPr/>
          </p:nvSpPr>
          <p:spPr>
            <a:xfrm>
              <a:off x="612000" y="5749200"/>
              <a:ext cx="162360" cy="172080"/>
            </a:xfrm>
            <a:custGeom>
              <a:avLst/>
              <a:gdLst/>
              <a:ahLst/>
              <a:cxnLst/>
              <a:rect l="l" t="t" r="r" b="b"/>
              <a:pathLst>
                <a:path w="68" h="69">
                  <a:moveTo>
                    <a:pt x="48" y="16"/>
                  </a:moveTo>
                  <a:cubicBezTo>
                    <a:pt x="48" y="16"/>
                    <a:pt x="48" y="15"/>
                    <a:pt x="48" y="15"/>
                  </a:cubicBezTo>
                  <a:cubicBezTo>
                    <a:pt x="48" y="15"/>
                    <a:pt x="48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35" y="5"/>
                    <a:pt x="20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6" y="69"/>
                    <a:pt x="68" y="67"/>
                    <a:pt x="68" y="65"/>
                  </a:cubicBezTo>
                  <a:cubicBezTo>
                    <a:pt x="68" y="47"/>
                    <a:pt x="61" y="29"/>
                    <a:pt x="48" y="16"/>
                  </a:cubicBezTo>
                  <a:close/>
                  <a:moveTo>
                    <a:pt x="8" y="5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30" y="12"/>
                    <a:pt x="40" y="19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6" name="CustomShape 76"/>
          <p:cNvSpPr/>
          <p:nvPr/>
        </p:nvSpPr>
        <p:spPr>
          <a:xfrm>
            <a:off x="-288000" y="5904000"/>
            <a:ext cx="5842800" cy="10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Что</a:t>
            </a:r>
            <a:r>
              <a:rPr lang="en-US" sz="12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составляет</a:t>
            </a:r>
            <a:r>
              <a:rPr lang="en-US" sz="12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2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8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4</a:t>
            </a:r>
            <a:r>
              <a:rPr lang="en-US" sz="12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%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эффективности</a:t>
            </a:r>
            <a:r>
              <a:t/>
            </a:r>
            <a:br/>
            <a:r>
              <a:rPr lang="en-US" sz="12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по</a:t>
            </a:r>
            <a:r>
              <a:rPr lang="en-US" sz="12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Ростовской</a:t>
            </a:r>
            <a:r>
              <a:rPr lang="en-US" sz="12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Области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57" name="CustomShape 77"/>
          <p:cNvSpPr/>
          <p:nvPr/>
        </p:nvSpPr>
        <p:spPr>
          <a:xfrm>
            <a:off x="1046520" y="5616000"/>
            <a:ext cx="377640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215/2</a:t>
            </a:r>
            <a:r>
              <a:rPr lang="ru-RU" sz="13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55</a:t>
            </a:r>
            <a:r>
              <a:rPr lang="en-US" sz="1300" b="1" strike="noStrike" spc="-1" dirty="0" smtClean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баллов</a:t>
            </a:r>
            <a:r>
              <a:rPr lang="en-US" sz="1300" b="1" strike="noStrike" spc="-1" dirty="0">
                <a:solidFill>
                  <a:srgbClr val="000000"/>
                </a:solidFill>
                <a:latin typeface="Ubuntu"/>
                <a:ea typeface="DejaVu Sans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Ubuntu"/>
                <a:ea typeface="DejaVu Sans"/>
              </a:rPr>
              <a:t>эффективности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358" name="CustomShape 78"/>
          <p:cNvSpPr/>
          <p:nvPr/>
        </p:nvSpPr>
        <p:spPr>
          <a:xfrm>
            <a:off x="1080000" y="2880000"/>
            <a:ext cx="9525240" cy="5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Результат рейтинговой оценки работы </a:t>
            </a:r>
            <a:r>
              <a:rPr lang="ru-RU" sz="1600" b="1" strike="noStrike" spc="-1" dirty="0" err="1">
                <a:solidFill>
                  <a:srgbClr val="F07F09"/>
                </a:solidFill>
                <a:latin typeface="Ubuntu"/>
                <a:ea typeface="DejaVu Sans"/>
              </a:rPr>
              <a:t>Сальского</a:t>
            </a:r>
            <a:r>
              <a:rPr lang="ru-RU" sz="16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района по защите прав потребителей за </a:t>
            </a:r>
            <a:r>
              <a:rPr lang="ru-RU" sz="1600" b="1" strike="noStrike" spc="-1" dirty="0" smtClean="0">
                <a:solidFill>
                  <a:srgbClr val="F07F09"/>
                </a:solidFill>
                <a:latin typeface="Ubuntu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F07F09"/>
                </a:solidFill>
                <a:latin typeface="Ubuntu"/>
                <a:ea typeface="DejaVu Sans"/>
              </a:rPr>
              <a:t>г.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59" name="Line 79"/>
          <p:cNvSpPr/>
          <p:nvPr/>
        </p:nvSpPr>
        <p:spPr>
          <a:xfrm>
            <a:off x="1440000" y="2736000"/>
            <a:ext cx="7920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Line 80"/>
          <p:cNvSpPr/>
          <p:nvPr/>
        </p:nvSpPr>
        <p:spPr>
          <a:xfrm>
            <a:off x="4587840" y="5271120"/>
            <a:ext cx="151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34360" y="396720"/>
            <a:ext cx="8119800" cy="10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Line 2"/>
          <p:cNvSpPr/>
          <p:nvPr/>
        </p:nvSpPr>
        <p:spPr>
          <a:xfrm>
            <a:off x="792000" y="936000"/>
            <a:ext cx="1242360" cy="53784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"/>
          <p:cNvSpPr/>
          <p:nvPr/>
        </p:nvSpPr>
        <p:spPr>
          <a:xfrm>
            <a:off x="216000" y="2427480"/>
            <a:ext cx="3095280" cy="2395800"/>
          </a:xfrm>
          <a:prstGeom prst="rect">
            <a:avLst/>
          </a:prstGeom>
          <a:gradFill rotWithShape="0">
            <a:gsLst>
              <a:gs pos="0">
                <a:srgbClr val="F07F09">
                  <a:alpha val="90196"/>
                </a:srgbClr>
              </a:gs>
              <a:gs pos="100000">
                <a:srgbClr val="9F2936">
                  <a:alpha val="90196"/>
                </a:srgbClr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4" name="Рисунок 935"/>
          <p:cNvPicPr/>
          <p:nvPr/>
        </p:nvPicPr>
        <p:blipFill>
          <a:blip r:embed="rId2"/>
          <a:stretch/>
        </p:blipFill>
        <p:spPr>
          <a:xfrm>
            <a:off x="441360" y="2664000"/>
            <a:ext cx="4391280" cy="2609280"/>
          </a:xfrm>
          <a:prstGeom prst="rect">
            <a:avLst/>
          </a:prstGeom>
          <a:ln>
            <a:noFill/>
          </a:ln>
        </p:spPr>
      </p:pic>
      <p:sp>
        <p:nvSpPr>
          <p:cNvPr id="365" name="CustomShape 4"/>
          <p:cNvSpPr/>
          <p:nvPr/>
        </p:nvSpPr>
        <p:spPr>
          <a:xfrm>
            <a:off x="3897360" y="4186800"/>
            <a:ext cx="1573920" cy="1572480"/>
          </a:xfrm>
          <a:custGeom>
            <a:avLst/>
            <a:gdLst/>
            <a:ahLst/>
            <a:cxnLst/>
            <a:rect l="l" t="t" r="r" b="b"/>
            <a:pathLst>
              <a:path w="576" h="576">
                <a:moveTo>
                  <a:pt x="294" y="121"/>
                </a:moveTo>
                <a:cubicBezTo>
                  <a:pt x="294" y="121"/>
                  <a:pt x="0" y="303"/>
                  <a:pt x="104" y="439"/>
                </a:cubicBezTo>
                <a:cubicBezTo>
                  <a:pt x="208" y="576"/>
                  <a:pt x="392" y="570"/>
                  <a:pt x="484" y="492"/>
                </a:cubicBezTo>
                <a:cubicBezTo>
                  <a:pt x="576" y="415"/>
                  <a:pt x="536" y="0"/>
                  <a:pt x="294" y="121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"/>
          <p:cNvSpPr/>
          <p:nvPr/>
        </p:nvSpPr>
        <p:spPr>
          <a:xfrm>
            <a:off x="3326760" y="216000"/>
            <a:ext cx="6392520" cy="73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07F09"/>
                </a:solidFill>
                <a:latin typeface="Ubuntu"/>
                <a:ea typeface="DejaVu Sans"/>
              </a:rPr>
              <a:t>15 марта — Всемирный день защиты прав потребителей</a:t>
            </a:r>
            <a:endParaRPr lang="ru-RU" sz="2200" b="0" strike="noStrike" spc="-1">
              <a:latin typeface="Arial"/>
            </a:endParaRPr>
          </a:p>
        </p:txBody>
      </p:sp>
      <p:grpSp>
        <p:nvGrpSpPr>
          <p:cNvPr id="367" name="Group 6"/>
          <p:cNvGrpSpPr/>
          <p:nvPr/>
        </p:nvGrpSpPr>
        <p:grpSpPr>
          <a:xfrm>
            <a:off x="288360" y="216000"/>
            <a:ext cx="2591640" cy="848880"/>
            <a:chOff x="288360" y="216000"/>
            <a:chExt cx="2591640" cy="848880"/>
          </a:xfrm>
        </p:grpSpPr>
        <p:pic>
          <p:nvPicPr>
            <p:cNvPr id="368" name="Рисунок 939"/>
            <p:cNvPicPr/>
            <p:nvPr/>
          </p:nvPicPr>
          <p:blipFill>
            <a:blip r:embed="rId3">
              <a:alphaModFix amt="90000"/>
            </a:blip>
            <a:stretch/>
          </p:blipFill>
          <p:spPr>
            <a:xfrm>
              <a:off x="288360" y="216000"/>
              <a:ext cx="716760" cy="84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9" name="Line 7"/>
            <p:cNvSpPr/>
            <p:nvPr/>
          </p:nvSpPr>
          <p:spPr>
            <a:xfrm>
              <a:off x="1080000" y="864000"/>
              <a:ext cx="180000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0" name="CustomShape 8"/>
          <p:cNvSpPr/>
          <p:nvPr/>
        </p:nvSpPr>
        <p:spPr>
          <a:xfrm>
            <a:off x="1005840" y="230400"/>
            <a:ext cx="251676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07F09"/>
                </a:solidFill>
                <a:latin typeface="Ubuntu"/>
                <a:ea typeface="DejaVu Sans"/>
              </a:rPr>
              <a:t>Администрация Сальского района Ростовской области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1" name="CustomShape 9"/>
          <p:cNvSpPr/>
          <p:nvPr/>
        </p:nvSpPr>
        <p:spPr>
          <a:xfrm flipV="1">
            <a:off x="8769600" y="4933080"/>
            <a:ext cx="3541680" cy="1922400"/>
          </a:xfrm>
          <a:custGeom>
            <a:avLst/>
            <a:gdLst/>
            <a:ahLst/>
            <a:cxnLst/>
            <a:rect l="l" t="t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19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10"/>
          <p:cNvSpPr/>
          <p:nvPr/>
        </p:nvSpPr>
        <p:spPr>
          <a:xfrm>
            <a:off x="5688000" y="2662920"/>
            <a:ext cx="99720" cy="9972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11"/>
          <p:cNvSpPr/>
          <p:nvPr/>
        </p:nvSpPr>
        <p:spPr>
          <a:xfrm>
            <a:off x="6110280" y="2520000"/>
            <a:ext cx="2199960" cy="109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Подготовка статьи на</a:t>
            </a:r>
            <a:r>
              <a:rPr lang="ru-RU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 официальный</a:t>
            </a: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 сайт Администрации и в</a:t>
            </a:r>
            <a:r>
              <a:rPr lang="ru-RU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 местную</a:t>
            </a: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 газету «Сальская степь»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5688000" y="3900600"/>
            <a:ext cx="99720" cy="99720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13"/>
          <p:cNvSpPr/>
          <p:nvPr/>
        </p:nvSpPr>
        <p:spPr>
          <a:xfrm>
            <a:off x="6095880" y="3765960"/>
            <a:ext cx="2356920" cy="8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Проведение онлайн уроков в школах г. Сальск</a:t>
            </a:r>
            <a:r>
              <a:rPr lang="ru-RU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а и Сальского района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5688000" y="4757760"/>
            <a:ext cx="99720" cy="9972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15"/>
          <p:cNvSpPr/>
          <p:nvPr/>
        </p:nvSpPr>
        <p:spPr>
          <a:xfrm>
            <a:off x="6110280" y="4643280"/>
            <a:ext cx="209700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Проведение дистанционного занятия «Грамотный потребитель» в Сальском Индустриальном Техникуме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8" name="CustomShape 16"/>
          <p:cNvSpPr/>
          <p:nvPr/>
        </p:nvSpPr>
        <p:spPr>
          <a:xfrm>
            <a:off x="8597880" y="2662920"/>
            <a:ext cx="99720" cy="99720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17"/>
          <p:cNvSpPr/>
          <p:nvPr/>
        </p:nvSpPr>
        <p:spPr>
          <a:xfrm>
            <a:off x="8597880" y="3857040"/>
            <a:ext cx="99720" cy="99720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CustomShape 18"/>
          <p:cNvSpPr/>
          <p:nvPr/>
        </p:nvSpPr>
        <p:spPr>
          <a:xfrm>
            <a:off x="8928000" y="2520000"/>
            <a:ext cx="2231280" cy="10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Проведение тематических встреч с потребителями на территории ООО «Сальский рынок»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81" name="CustomShape 19"/>
          <p:cNvSpPr/>
          <p:nvPr/>
        </p:nvSpPr>
        <p:spPr>
          <a:xfrm>
            <a:off x="8928000" y="3693600"/>
            <a:ext cx="187056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0" strike="noStrike" spc="-1">
                <a:solidFill>
                  <a:srgbClr val="000000"/>
                </a:solidFill>
                <a:latin typeface="Open Sans"/>
                <a:ea typeface="Open Sans"/>
              </a:rPr>
              <a:t>Информирование потребителей и предпринимателей о проведении Всемирного дня защиты прав потребителей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82" name="CustomShape 20"/>
          <p:cNvSpPr/>
          <p:nvPr/>
        </p:nvSpPr>
        <p:spPr>
          <a:xfrm>
            <a:off x="1800000" y="1431720"/>
            <a:ext cx="8927280" cy="87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Open Sans"/>
                <a:ea typeface="Open Sans"/>
              </a:rPr>
              <a:t>Ежегодно Администрация Сальского района проводит мероприятия, посвященные Всемирному дню защиты прав потребителей: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383" name="Line 21"/>
          <p:cNvSpPr/>
          <p:nvPr/>
        </p:nvSpPr>
        <p:spPr>
          <a:xfrm>
            <a:off x="2808000" y="2160000"/>
            <a:ext cx="705600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Line 22"/>
          <p:cNvSpPr/>
          <p:nvPr/>
        </p:nvSpPr>
        <p:spPr>
          <a:xfrm>
            <a:off x="441360" y="5273640"/>
            <a:ext cx="373464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23"/>
          <p:cNvSpPr/>
          <p:nvPr/>
        </p:nvSpPr>
        <p:spPr>
          <a:xfrm flipV="1">
            <a:off x="441360" y="4464000"/>
            <a:ext cx="0" cy="80964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Line 24"/>
          <p:cNvSpPr/>
          <p:nvPr/>
        </p:nvSpPr>
        <p:spPr>
          <a:xfrm>
            <a:off x="3311640" y="2664000"/>
            <a:ext cx="1521360" cy="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25"/>
          <p:cNvSpPr/>
          <p:nvPr/>
        </p:nvSpPr>
        <p:spPr>
          <a:xfrm flipV="1">
            <a:off x="4833000" y="2664000"/>
            <a:ext cx="0" cy="1800000"/>
          </a:xfrm>
          <a:prstGeom prst="line">
            <a:avLst/>
          </a:prstGeom>
          <a:ln>
            <a:solidFill>
              <a:srgbClr val="F07F0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0" y="4973760"/>
            <a:ext cx="5645880" cy="2059920"/>
          </a:xfrm>
          <a:custGeom>
            <a:avLst/>
            <a:gdLst/>
            <a:ahLst/>
            <a:cxnLst/>
            <a:rect l="l" t="t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"/>
          <p:cNvSpPr/>
          <p:nvPr/>
        </p:nvSpPr>
        <p:spPr>
          <a:xfrm>
            <a:off x="2034360" y="396720"/>
            <a:ext cx="8119800" cy="10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3"/>
          <p:cNvSpPr/>
          <p:nvPr/>
        </p:nvSpPr>
        <p:spPr>
          <a:xfrm>
            <a:off x="4464000" y="1080000"/>
            <a:ext cx="3022560" cy="4849560"/>
          </a:xfrm>
          <a:prstGeom prst="roundRect">
            <a:avLst>
              <a:gd name="adj" fmla="val 5891"/>
            </a:avLst>
          </a:prstGeom>
          <a:solidFill>
            <a:schemeClr val="bg2">
              <a:alpha val="90000"/>
            </a:schemeClr>
          </a:solidFill>
          <a:ln>
            <a:noFill/>
          </a:ln>
          <a:effectLst>
            <a:outerShdw blurRad="203200" dist="5076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1636200" y="1728000"/>
            <a:ext cx="2636280" cy="4318560"/>
          </a:xfrm>
          <a:prstGeom prst="roundRect">
            <a:avLst>
              <a:gd name="adj" fmla="val 58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93" name="CustomShape 5"/>
          <p:cNvSpPr/>
          <p:nvPr/>
        </p:nvSpPr>
        <p:spPr>
          <a:xfrm>
            <a:off x="7730280" y="1656000"/>
            <a:ext cx="2636280" cy="4390560"/>
          </a:xfrm>
          <a:prstGeom prst="roundRect">
            <a:avLst>
              <a:gd name="adj" fmla="val 5891"/>
            </a:avLst>
          </a:prstGeom>
          <a:solidFill>
            <a:schemeClr val="bg2">
              <a:alpha val="90000"/>
            </a:schemeClr>
          </a:solidFill>
          <a:ln>
            <a:noFill/>
          </a:ln>
          <a:effectLst>
            <a:outerShdw blurRad="203200" dist="5076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4" name="Group 6"/>
          <p:cNvGrpSpPr/>
          <p:nvPr/>
        </p:nvGrpSpPr>
        <p:grpSpPr>
          <a:xfrm>
            <a:off x="5616000" y="1296000"/>
            <a:ext cx="534960" cy="430560"/>
            <a:chOff x="5616000" y="1296000"/>
            <a:chExt cx="534960" cy="430560"/>
          </a:xfrm>
        </p:grpSpPr>
        <p:sp>
          <p:nvSpPr>
            <p:cNvPr id="395" name="CustomShape 7"/>
            <p:cNvSpPr/>
            <p:nvPr/>
          </p:nvSpPr>
          <p:spPr>
            <a:xfrm>
              <a:off x="5616000" y="1296000"/>
              <a:ext cx="534960" cy="430560"/>
            </a:xfrm>
            <a:custGeom>
              <a:avLst/>
              <a:gdLst/>
              <a:ahLst/>
              <a:cxnLst/>
              <a:rect l="l" t="t" r="r" b="b"/>
              <a:pathLst>
                <a:path w="114" h="92">
                  <a:moveTo>
                    <a:pt x="10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10" y="92"/>
                    <a:pt x="114" y="88"/>
                    <a:pt x="114" y="83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4"/>
                    <a:pt x="110" y="0"/>
                    <a:pt x="105" y="0"/>
                  </a:cubicBezTo>
                  <a:close/>
                  <a:moveTo>
                    <a:pt x="108" y="83"/>
                  </a:moveTo>
                  <a:cubicBezTo>
                    <a:pt x="108" y="84"/>
                    <a:pt x="107" y="85"/>
                    <a:pt x="105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8" y="85"/>
                    <a:pt x="6" y="84"/>
                    <a:pt x="6" y="8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8" y="6"/>
                    <a:pt x="9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7" y="6"/>
                    <a:pt x="108" y="8"/>
                    <a:pt x="108" y="9"/>
                  </a:cubicBezTo>
                  <a:lnTo>
                    <a:pt x="108" y="83"/>
                  </a:ln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36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8"/>
            <p:cNvSpPr/>
            <p:nvPr/>
          </p:nvSpPr>
          <p:spPr>
            <a:xfrm>
              <a:off x="5699160" y="1384560"/>
              <a:ext cx="229680" cy="242640"/>
            </a:xfrm>
            <a:custGeom>
              <a:avLst/>
              <a:gdLst/>
              <a:ahLst/>
              <a:cxnLst/>
              <a:rect l="l" t="t" r="r" b="b"/>
              <a:pathLst>
                <a:path w="85" h="90">
                  <a:moveTo>
                    <a:pt x="85" y="61"/>
                  </a:moveTo>
                  <a:lnTo>
                    <a:pt x="76" y="45"/>
                  </a:lnTo>
                  <a:lnTo>
                    <a:pt x="50" y="0"/>
                  </a:lnTo>
                  <a:lnTo>
                    <a:pt x="24" y="4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7" y="90"/>
                  </a:lnTo>
                  <a:lnTo>
                    <a:pt x="81" y="66"/>
                  </a:lnTo>
                  <a:lnTo>
                    <a:pt x="85" y="61"/>
                  </a:ln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36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9"/>
            <p:cNvSpPr/>
            <p:nvPr/>
          </p:nvSpPr>
          <p:spPr>
            <a:xfrm>
              <a:off x="5904000" y="1481400"/>
              <a:ext cx="171720" cy="146160"/>
            </a:xfrm>
            <a:custGeom>
              <a:avLst/>
              <a:gdLst/>
              <a:ahLst/>
              <a:cxnLst/>
              <a:rect l="l" t="t" r="r" b="b"/>
              <a:pathLst>
                <a:path w="64" h="55">
                  <a:moveTo>
                    <a:pt x="47" y="27"/>
                  </a:moveTo>
                  <a:lnTo>
                    <a:pt x="31" y="0"/>
                  </a:lnTo>
                  <a:lnTo>
                    <a:pt x="16" y="27"/>
                  </a:lnTo>
                  <a:lnTo>
                    <a:pt x="0" y="55"/>
                  </a:lnTo>
                  <a:lnTo>
                    <a:pt x="31" y="55"/>
                  </a:lnTo>
                  <a:lnTo>
                    <a:pt x="64" y="55"/>
                  </a:lnTo>
                  <a:lnTo>
                    <a:pt x="47" y="27"/>
                  </a:ln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36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98" name="Group 10"/>
          <p:cNvGrpSpPr/>
          <p:nvPr/>
        </p:nvGrpSpPr>
        <p:grpSpPr>
          <a:xfrm>
            <a:off x="2724120" y="1872000"/>
            <a:ext cx="441000" cy="450720"/>
            <a:chOff x="2724120" y="1872000"/>
            <a:chExt cx="441000" cy="450720"/>
          </a:xfrm>
        </p:grpSpPr>
        <p:sp>
          <p:nvSpPr>
            <p:cNvPr id="399" name="CustomShape 11"/>
            <p:cNvSpPr/>
            <p:nvPr/>
          </p:nvSpPr>
          <p:spPr>
            <a:xfrm>
              <a:off x="2731680" y="2171520"/>
              <a:ext cx="134280" cy="151200"/>
            </a:xfrm>
            <a:custGeom>
              <a:avLst/>
              <a:gdLst/>
              <a:ahLst/>
              <a:cxnLst/>
              <a:rect l="l" t="t" r="r" b="b"/>
              <a:pathLst>
                <a:path w="32" h="47">
                  <a:moveTo>
                    <a:pt x="31" y="16"/>
                  </a:moveTo>
                  <a:cubicBezTo>
                    <a:pt x="31" y="15"/>
                    <a:pt x="31" y="14"/>
                    <a:pt x="31" y="14"/>
                  </a:cubicBezTo>
                  <a:cubicBezTo>
                    <a:pt x="32" y="7"/>
                    <a:pt x="25" y="1"/>
                    <a:pt x="16" y="0"/>
                  </a:cubicBezTo>
                  <a:cubicBezTo>
                    <a:pt x="8" y="0"/>
                    <a:pt x="1" y="6"/>
                    <a:pt x="1" y="13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7"/>
                    <a:pt x="1" y="28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41"/>
                    <a:pt x="7" y="47"/>
                    <a:pt x="16" y="47"/>
                  </a:cubicBezTo>
                  <a:cubicBezTo>
                    <a:pt x="24" y="47"/>
                    <a:pt x="31" y="42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1" y="30"/>
                    <a:pt x="31" y="29"/>
                  </a:cubicBezTo>
                  <a:cubicBezTo>
                    <a:pt x="31" y="28"/>
                    <a:pt x="31" y="27"/>
                    <a:pt x="31" y="26"/>
                  </a:cubicBezTo>
                  <a:cubicBezTo>
                    <a:pt x="31" y="26"/>
                    <a:pt x="31" y="25"/>
                    <a:pt x="31" y="24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1" y="18"/>
                    <a:pt x="31" y="17"/>
                    <a:pt x="31" y="16"/>
                  </a:cubicBezTo>
                  <a:close/>
                  <a:moveTo>
                    <a:pt x="16" y="24"/>
                  </a:moveTo>
                  <a:cubicBezTo>
                    <a:pt x="9" y="24"/>
                    <a:pt x="4" y="19"/>
                    <a:pt x="4" y="13"/>
                  </a:cubicBezTo>
                  <a:cubicBezTo>
                    <a:pt x="4" y="8"/>
                    <a:pt x="10" y="3"/>
                    <a:pt x="16" y="3"/>
                  </a:cubicBezTo>
                  <a:cubicBezTo>
                    <a:pt x="23" y="3"/>
                    <a:pt x="28" y="8"/>
                    <a:pt x="28" y="14"/>
                  </a:cubicBezTo>
                  <a:cubicBezTo>
                    <a:pt x="28" y="19"/>
                    <a:pt x="23" y="24"/>
                    <a:pt x="16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2"/>
            <p:cNvSpPr/>
            <p:nvPr/>
          </p:nvSpPr>
          <p:spPr>
            <a:xfrm>
              <a:off x="2779560" y="2190600"/>
              <a:ext cx="38880" cy="46440"/>
            </a:xfrm>
            <a:custGeom>
              <a:avLst/>
              <a:gdLst/>
              <a:ahLst/>
              <a:cxnLst/>
              <a:rect l="l" t="t" r="r" b="b"/>
              <a:pathLst>
                <a:path w="10" h="15">
                  <a:moveTo>
                    <a:pt x="9" y="8"/>
                  </a:move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8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lnTo>
                    <a:pt x="5" y="6"/>
                  </a:lnTo>
                  <a:close/>
                  <a:moveTo>
                    <a:pt x="7" y="12"/>
                  </a:moveTo>
                  <a:cubicBezTo>
                    <a:pt x="7" y="12"/>
                    <a:pt x="6" y="12"/>
                    <a:pt x="6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1"/>
                    <a:pt x="8" y="11"/>
                    <a:pt x="7" y="12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3"/>
            <p:cNvSpPr/>
            <p:nvPr/>
          </p:nvSpPr>
          <p:spPr>
            <a:xfrm>
              <a:off x="2724120" y="1872000"/>
              <a:ext cx="385560" cy="242640"/>
            </a:xfrm>
            <a:custGeom>
              <a:avLst/>
              <a:gdLst/>
              <a:ahLst/>
              <a:cxnLst/>
              <a:rect l="l" t="t" r="r" b="b"/>
              <a:pathLst>
                <a:path w="90" h="75">
                  <a:moveTo>
                    <a:pt x="69" y="5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47" y="47"/>
                    <a:pt x="11" y="4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1" y="75"/>
                    <a:pt x="82" y="19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69" y="5"/>
                  </a:lnTo>
                  <a:close/>
                  <a:moveTo>
                    <a:pt x="12" y="61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40" y="56"/>
                    <a:pt x="63" y="39"/>
                  </a:cubicBezTo>
                  <a:cubicBezTo>
                    <a:pt x="63" y="39"/>
                    <a:pt x="43" y="60"/>
                    <a:pt x="12" y="61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4"/>
            <p:cNvSpPr/>
            <p:nvPr/>
          </p:nvSpPr>
          <p:spPr>
            <a:xfrm>
              <a:off x="2880000" y="2080080"/>
              <a:ext cx="129240" cy="242640"/>
            </a:xfrm>
            <a:custGeom>
              <a:avLst/>
              <a:gdLst/>
              <a:ahLst/>
              <a:cxnLst/>
              <a:rect l="l" t="t" r="r" b="b"/>
              <a:pathLst>
                <a:path w="31" h="75">
                  <a:moveTo>
                    <a:pt x="30" y="37"/>
                  </a:moveTo>
                  <a:cubicBezTo>
                    <a:pt x="30" y="37"/>
                    <a:pt x="31" y="36"/>
                    <a:pt x="31" y="35"/>
                  </a:cubicBezTo>
                  <a:cubicBezTo>
                    <a:pt x="31" y="34"/>
                    <a:pt x="31" y="33"/>
                    <a:pt x="30" y="32"/>
                  </a:cubicBezTo>
                  <a:cubicBezTo>
                    <a:pt x="31" y="31"/>
                    <a:pt x="31" y="30"/>
                    <a:pt x="31" y="29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1" y="26"/>
                    <a:pt x="31" y="25"/>
                    <a:pt x="31" y="24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1" y="18"/>
                    <a:pt x="31" y="17"/>
                    <a:pt x="31" y="16"/>
                  </a:cubicBezTo>
                  <a:cubicBezTo>
                    <a:pt x="31" y="15"/>
                    <a:pt x="31" y="15"/>
                    <a:pt x="31" y="14"/>
                  </a:cubicBezTo>
                  <a:cubicBezTo>
                    <a:pt x="31" y="7"/>
                    <a:pt x="24" y="1"/>
                    <a:pt x="16" y="1"/>
                  </a:cubicBezTo>
                  <a:cubicBezTo>
                    <a:pt x="8" y="0"/>
                    <a:pt x="1" y="6"/>
                    <a:pt x="1" y="13"/>
                  </a:cubicBezTo>
                  <a:cubicBezTo>
                    <a:pt x="1" y="14"/>
                    <a:pt x="1" y="15"/>
                    <a:pt x="1" y="16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6"/>
                    <a:pt x="1" y="37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1" y="44"/>
                    <a:pt x="1" y="45"/>
                    <a:pt x="1" y="46"/>
                  </a:cubicBezTo>
                  <a:cubicBezTo>
                    <a:pt x="1" y="47"/>
                    <a:pt x="1" y="48"/>
                    <a:pt x="1" y="49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1" y="55"/>
                    <a:pt x="1" y="56"/>
                    <a:pt x="1" y="57"/>
                  </a:cubicBezTo>
                  <a:cubicBezTo>
                    <a:pt x="1" y="58"/>
                    <a:pt x="1" y="59"/>
                    <a:pt x="1" y="59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9"/>
                    <a:pt x="7" y="75"/>
                    <a:pt x="15" y="75"/>
                  </a:cubicBezTo>
                  <a:cubicBezTo>
                    <a:pt x="24" y="75"/>
                    <a:pt x="31" y="70"/>
                    <a:pt x="31" y="63"/>
                  </a:cubicBezTo>
                  <a:cubicBezTo>
                    <a:pt x="31" y="62"/>
                    <a:pt x="31" y="61"/>
                    <a:pt x="30" y="60"/>
                  </a:cubicBezTo>
                  <a:cubicBezTo>
                    <a:pt x="31" y="59"/>
                    <a:pt x="31" y="58"/>
                    <a:pt x="31" y="57"/>
                  </a:cubicBezTo>
                  <a:cubicBezTo>
                    <a:pt x="31" y="56"/>
                    <a:pt x="31" y="55"/>
                    <a:pt x="30" y="54"/>
                  </a:cubicBezTo>
                  <a:cubicBezTo>
                    <a:pt x="31" y="54"/>
                    <a:pt x="31" y="53"/>
                    <a:pt x="31" y="52"/>
                  </a:cubicBezTo>
                  <a:cubicBezTo>
                    <a:pt x="31" y="51"/>
                    <a:pt x="31" y="50"/>
                    <a:pt x="31" y="49"/>
                  </a:cubicBezTo>
                  <a:cubicBezTo>
                    <a:pt x="31" y="48"/>
                    <a:pt x="31" y="47"/>
                    <a:pt x="31" y="46"/>
                  </a:cubicBezTo>
                  <a:cubicBezTo>
                    <a:pt x="31" y="46"/>
                    <a:pt x="31" y="45"/>
                    <a:pt x="31" y="44"/>
                  </a:cubicBezTo>
                  <a:cubicBezTo>
                    <a:pt x="31" y="43"/>
                    <a:pt x="31" y="43"/>
                    <a:pt x="31" y="42"/>
                  </a:cubicBezTo>
                  <a:cubicBezTo>
                    <a:pt x="31" y="40"/>
                    <a:pt x="31" y="39"/>
                    <a:pt x="30" y="37"/>
                  </a:cubicBezTo>
                  <a:close/>
                  <a:moveTo>
                    <a:pt x="16" y="24"/>
                  </a:moveTo>
                  <a:cubicBezTo>
                    <a:pt x="9" y="24"/>
                    <a:pt x="4" y="19"/>
                    <a:pt x="4" y="13"/>
                  </a:cubicBezTo>
                  <a:cubicBezTo>
                    <a:pt x="4" y="8"/>
                    <a:pt x="10" y="3"/>
                    <a:pt x="16" y="3"/>
                  </a:cubicBezTo>
                  <a:cubicBezTo>
                    <a:pt x="23" y="3"/>
                    <a:pt x="28" y="8"/>
                    <a:pt x="28" y="14"/>
                  </a:cubicBezTo>
                  <a:cubicBezTo>
                    <a:pt x="28" y="19"/>
                    <a:pt x="22" y="24"/>
                    <a:pt x="16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5"/>
            <p:cNvSpPr/>
            <p:nvPr/>
          </p:nvSpPr>
          <p:spPr>
            <a:xfrm>
              <a:off x="2927880" y="2098800"/>
              <a:ext cx="38880" cy="46440"/>
            </a:xfrm>
            <a:custGeom>
              <a:avLst/>
              <a:gdLst/>
              <a:ahLst/>
              <a:cxnLst/>
              <a:rect l="l" t="t" r="r" b="b"/>
              <a:pathLst>
                <a:path w="10" h="15">
                  <a:moveTo>
                    <a:pt x="9" y="8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8" y="13"/>
                    <a:pt x="9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5" y="6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4" y="2"/>
                    <a:pt x="5" y="2"/>
                  </a:cubicBezTo>
                  <a:lnTo>
                    <a:pt x="5" y="6"/>
                  </a:lnTo>
                  <a:close/>
                  <a:moveTo>
                    <a:pt x="7" y="12"/>
                  </a:moveTo>
                  <a:cubicBezTo>
                    <a:pt x="7" y="12"/>
                    <a:pt x="6" y="13"/>
                    <a:pt x="5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1"/>
                    <a:pt x="8" y="11"/>
                    <a:pt x="7" y="12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6"/>
            <p:cNvSpPr/>
            <p:nvPr/>
          </p:nvSpPr>
          <p:spPr>
            <a:xfrm>
              <a:off x="3030840" y="2011320"/>
              <a:ext cx="134280" cy="311040"/>
            </a:xfrm>
            <a:custGeom>
              <a:avLst/>
              <a:gdLst/>
              <a:ahLst/>
              <a:cxnLst/>
              <a:rect l="l" t="t" r="r" b="b"/>
              <a:pathLst>
                <a:path w="32" h="96">
                  <a:moveTo>
                    <a:pt x="31" y="54"/>
                  </a:moveTo>
                  <a:cubicBezTo>
                    <a:pt x="31" y="54"/>
                    <a:pt x="31" y="53"/>
                    <a:pt x="31" y="53"/>
                  </a:cubicBezTo>
                  <a:cubicBezTo>
                    <a:pt x="31" y="52"/>
                    <a:pt x="31" y="51"/>
                    <a:pt x="31" y="50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7"/>
                    <a:pt x="31" y="46"/>
                    <a:pt x="31" y="45"/>
                  </a:cubicBezTo>
                  <a:cubicBezTo>
                    <a:pt x="31" y="44"/>
                    <a:pt x="31" y="43"/>
                    <a:pt x="31" y="42"/>
                  </a:cubicBezTo>
                  <a:cubicBezTo>
                    <a:pt x="31" y="41"/>
                    <a:pt x="31" y="40"/>
                    <a:pt x="31" y="40"/>
                  </a:cubicBezTo>
                  <a:cubicBezTo>
                    <a:pt x="31" y="39"/>
                    <a:pt x="31" y="38"/>
                    <a:pt x="31" y="37"/>
                  </a:cubicBezTo>
                  <a:cubicBezTo>
                    <a:pt x="32" y="36"/>
                    <a:pt x="31" y="35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3"/>
                    <a:pt x="31" y="32"/>
                    <a:pt x="31" y="31"/>
                  </a:cubicBezTo>
                  <a:cubicBezTo>
                    <a:pt x="31" y="30"/>
                    <a:pt x="31" y="30"/>
                    <a:pt x="31" y="29"/>
                  </a:cubicBezTo>
                  <a:cubicBezTo>
                    <a:pt x="31" y="28"/>
                    <a:pt x="31" y="27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2" y="6"/>
                    <a:pt x="25" y="0"/>
                    <a:pt x="16" y="0"/>
                  </a:cubicBezTo>
                  <a:cubicBezTo>
                    <a:pt x="8" y="0"/>
                    <a:pt x="1" y="6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1" y="21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1" y="36"/>
                    <a:pt x="1" y="36"/>
                    <a:pt x="1" y="37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8"/>
                    <a:pt x="1" y="49"/>
                    <a:pt x="1" y="50"/>
                  </a:cubicBezTo>
                  <a:cubicBezTo>
                    <a:pt x="1" y="51"/>
                    <a:pt x="0" y="52"/>
                    <a:pt x="0" y="53"/>
                  </a:cubicBezTo>
                  <a:cubicBezTo>
                    <a:pt x="0" y="54"/>
                    <a:pt x="1" y="55"/>
                    <a:pt x="1" y="56"/>
                  </a:cubicBezTo>
                  <a:cubicBezTo>
                    <a:pt x="1" y="56"/>
                    <a:pt x="1" y="57"/>
                    <a:pt x="1" y="57"/>
                  </a:cubicBezTo>
                  <a:cubicBezTo>
                    <a:pt x="1" y="58"/>
                    <a:pt x="1" y="59"/>
                    <a:pt x="1" y="60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3"/>
                    <a:pt x="1" y="64"/>
                    <a:pt x="1" y="65"/>
                  </a:cubicBezTo>
                  <a:cubicBezTo>
                    <a:pt x="1" y="65"/>
                    <a:pt x="1" y="66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3"/>
                    <a:pt x="1" y="74"/>
                    <a:pt x="1" y="75"/>
                  </a:cubicBezTo>
                  <a:cubicBezTo>
                    <a:pt x="1" y="76"/>
                    <a:pt x="1" y="77"/>
                    <a:pt x="1" y="78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1"/>
                    <a:pt x="0" y="82"/>
                    <a:pt x="0" y="83"/>
                  </a:cubicBezTo>
                  <a:cubicBezTo>
                    <a:pt x="0" y="90"/>
                    <a:pt x="7" y="96"/>
                    <a:pt x="16" y="96"/>
                  </a:cubicBezTo>
                  <a:cubicBezTo>
                    <a:pt x="24" y="96"/>
                    <a:pt x="31" y="91"/>
                    <a:pt x="31" y="84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0"/>
                    <a:pt x="31" y="79"/>
                    <a:pt x="31" y="78"/>
                  </a:cubicBezTo>
                  <a:cubicBezTo>
                    <a:pt x="31" y="77"/>
                    <a:pt x="31" y="76"/>
                    <a:pt x="31" y="75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2"/>
                    <a:pt x="31" y="71"/>
                    <a:pt x="31" y="70"/>
                  </a:cubicBezTo>
                  <a:cubicBezTo>
                    <a:pt x="31" y="69"/>
                    <a:pt x="31" y="68"/>
                    <a:pt x="31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2" y="63"/>
                  </a:cubicBezTo>
                  <a:cubicBezTo>
                    <a:pt x="32" y="62"/>
                    <a:pt x="31" y="61"/>
                    <a:pt x="31" y="60"/>
                  </a:cubicBezTo>
                  <a:cubicBezTo>
                    <a:pt x="31" y="59"/>
                    <a:pt x="32" y="58"/>
                    <a:pt x="32" y="58"/>
                  </a:cubicBezTo>
                  <a:cubicBezTo>
                    <a:pt x="32" y="56"/>
                    <a:pt x="31" y="55"/>
                    <a:pt x="31" y="54"/>
                  </a:cubicBezTo>
                  <a:close/>
                  <a:moveTo>
                    <a:pt x="16" y="23"/>
                  </a:moveTo>
                  <a:cubicBezTo>
                    <a:pt x="9" y="23"/>
                    <a:pt x="4" y="18"/>
                    <a:pt x="4" y="13"/>
                  </a:cubicBezTo>
                  <a:cubicBezTo>
                    <a:pt x="4" y="7"/>
                    <a:pt x="10" y="3"/>
                    <a:pt x="16" y="3"/>
                  </a:cubicBezTo>
                  <a:cubicBezTo>
                    <a:pt x="23" y="3"/>
                    <a:pt x="28" y="7"/>
                    <a:pt x="28" y="13"/>
                  </a:cubicBezTo>
                  <a:cubicBezTo>
                    <a:pt x="28" y="19"/>
                    <a:pt x="23" y="23"/>
                    <a:pt x="16" y="23"/>
                  </a:cubicBez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7"/>
            <p:cNvSpPr/>
            <p:nvPr/>
          </p:nvSpPr>
          <p:spPr>
            <a:xfrm>
              <a:off x="3078720" y="2026440"/>
              <a:ext cx="38880" cy="50400"/>
            </a:xfrm>
            <a:custGeom>
              <a:avLst/>
              <a:gdLst/>
              <a:ahLst/>
              <a:cxnLst/>
              <a:rect l="l" t="t" r="r" b="b"/>
              <a:pathLst>
                <a:path w="10" h="16">
                  <a:moveTo>
                    <a:pt x="5" y="16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5" y="16"/>
                  </a:lnTo>
                  <a:close/>
                  <a:moveTo>
                    <a:pt x="5" y="2"/>
                  </a:move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6"/>
                    <a:pt x="5" y="7"/>
                  </a:cubicBezTo>
                  <a:lnTo>
                    <a:pt x="5" y="2"/>
                  </a:lnTo>
                  <a:close/>
                  <a:moveTo>
                    <a:pt x="6" y="13"/>
                  </a:move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9"/>
                    <a:pt x="7" y="9"/>
                    <a:pt x="6" y="8"/>
                  </a:cubicBezTo>
                  <a:lnTo>
                    <a:pt x="6" y="13"/>
                  </a:lnTo>
                  <a:close/>
                </a:path>
              </a:pathLst>
            </a:custGeom>
            <a:gradFill rotWithShape="0">
              <a:gsLst>
                <a:gs pos="0">
                  <a:srgbClr val="F07F09"/>
                </a:gs>
                <a:gs pos="100000">
                  <a:srgbClr val="9F2936"/>
                </a:gs>
              </a:gsLst>
              <a:lin ang="2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7" name="CustomShape 18"/>
          <p:cNvSpPr/>
          <p:nvPr/>
        </p:nvSpPr>
        <p:spPr>
          <a:xfrm>
            <a:off x="8856000" y="1800000"/>
            <a:ext cx="502560" cy="460080"/>
          </a:xfrm>
          <a:custGeom>
            <a:avLst/>
            <a:gdLst/>
            <a:ahLst/>
            <a:cxnLst/>
            <a:rect l="l" t="t" r="r" b="b"/>
            <a:pathLst>
              <a:path w="123" h="107">
                <a:moveTo>
                  <a:pt x="2" y="53"/>
                </a:moveTo>
                <a:cubicBezTo>
                  <a:pt x="8" y="65"/>
                  <a:pt x="23" y="65"/>
                  <a:pt x="23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67"/>
                  <a:pt x="37" y="74"/>
                  <a:pt x="38" y="80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97"/>
                  <a:pt x="43" y="107"/>
                  <a:pt x="54" y="105"/>
                </a:cubicBezTo>
                <a:cubicBezTo>
                  <a:pt x="70" y="102"/>
                  <a:pt x="66" y="92"/>
                  <a:pt x="66" y="92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72" y="66"/>
                  <a:pt x="80" y="73"/>
                </a:cubicBezTo>
                <a:cubicBezTo>
                  <a:pt x="84" y="76"/>
                  <a:pt x="90" y="80"/>
                  <a:pt x="100" y="80"/>
                </a:cubicBezTo>
                <a:cubicBezTo>
                  <a:pt x="123" y="79"/>
                  <a:pt x="118" y="27"/>
                  <a:pt x="110" y="14"/>
                </a:cubicBezTo>
                <a:cubicBezTo>
                  <a:pt x="102" y="0"/>
                  <a:pt x="87" y="6"/>
                  <a:pt x="85" y="13"/>
                </a:cubicBezTo>
                <a:cubicBezTo>
                  <a:pt x="65" y="21"/>
                  <a:pt x="32" y="23"/>
                  <a:pt x="21" y="22"/>
                </a:cubicBezTo>
                <a:cubicBezTo>
                  <a:pt x="5" y="21"/>
                  <a:pt x="1" y="39"/>
                  <a:pt x="1" y="39"/>
                </a:cubicBezTo>
                <a:cubicBezTo>
                  <a:pt x="1" y="39"/>
                  <a:pt x="0" y="45"/>
                  <a:pt x="2" y="53"/>
                </a:cubicBezTo>
                <a:close/>
                <a:moveTo>
                  <a:pt x="86" y="34"/>
                </a:moveTo>
                <a:cubicBezTo>
                  <a:pt x="86" y="23"/>
                  <a:pt x="92" y="16"/>
                  <a:pt x="97" y="14"/>
                </a:cubicBezTo>
                <a:cubicBezTo>
                  <a:pt x="101" y="13"/>
                  <a:pt x="111" y="14"/>
                  <a:pt x="112" y="43"/>
                </a:cubicBezTo>
                <a:cubicBezTo>
                  <a:pt x="113" y="72"/>
                  <a:pt x="101" y="76"/>
                  <a:pt x="95" y="73"/>
                </a:cubicBezTo>
                <a:cubicBezTo>
                  <a:pt x="85" y="69"/>
                  <a:pt x="86" y="55"/>
                  <a:pt x="86" y="55"/>
                </a:cubicBezTo>
                <a:cubicBezTo>
                  <a:pt x="88" y="55"/>
                  <a:pt x="100" y="53"/>
                  <a:pt x="99" y="43"/>
                </a:cubicBezTo>
                <a:cubicBezTo>
                  <a:pt x="98" y="35"/>
                  <a:pt x="92" y="33"/>
                  <a:pt x="86" y="34"/>
                </a:cubicBezTo>
                <a:close/>
              </a:path>
            </a:pathLst>
          </a:custGeom>
          <a:gradFill rotWithShape="0">
            <a:gsLst>
              <a:gs pos="0">
                <a:srgbClr val="F07F09"/>
              </a:gs>
              <a:gs pos="100000">
                <a:srgbClr val="9F2936"/>
              </a:gs>
            </a:gsLst>
            <a:lin ang="2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8" name="Рисунок 979"/>
          <p:cNvPicPr/>
          <p:nvPr/>
        </p:nvPicPr>
        <p:blipFill>
          <a:blip r:embed="rId2"/>
          <a:stretch/>
        </p:blipFill>
        <p:spPr>
          <a:xfrm>
            <a:off x="7730280" y="2448000"/>
            <a:ext cx="2636280" cy="1942560"/>
          </a:xfrm>
          <a:prstGeom prst="rect">
            <a:avLst/>
          </a:prstGeom>
          <a:ln>
            <a:noFill/>
          </a:ln>
        </p:spPr>
      </p:pic>
      <p:sp>
        <p:nvSpPr>
          <p:cNvPr id="409" name="Line 19"/>
          <p:cNvSpPr/>
          <p:nvPr/>
        </p:nvSpPr>
        <p:spPr>
          <a:xfrm>
            <a:off x="1636200" y="2532960"/>
            <a:ext cx="259200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0"/>
          <p:cNvSpPr/>
          <p:nvPr/>
        </p:nvSpPr>
        <p:spPr>
          <a:xfrm>
            <a:off x="7730280" y="2448000"/>
            <a:ext cx="263736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Line 21"/>
          <p:cNvSpPr/>
          <p:nvPr/>
        </p:nvSpPr>
        <p:spPr>
          <a:xfrm>
            <a:off x="4464000" y="1865880"/>
            <a:ext cx="302364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22"/>
          <p:cNvSpPr/>
          <p:nvPr/>
        </p:nvSpPr>
        <p:spPr>
          <a:xfrm>
            <a:off x="4464000" y="4031280"/>
            <a:ext cx="302364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23"/>
          <p:cNvSpPr/>
          <p:nvPr/>
        </p:nvSpPr>
        <p:spPr>
          <a:xfrm>
            <a:off x="1636200" y="4385880"/>
            <a:ext cx="263736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24"/>
          <p:cNvSpPr/>
          <p:nvPr/>
        </p:nvSpPr>
        <p:spPr>
          <a:xfrm>
            <a:off x="7730280" y="4391640"/>
            <a:ext cx="2637360" cy="0"/>
          </a:xfrm>
          <a:prstGeom prst="line">
            <a:avLst/>
          </a:prstGeom>
          <a:ln>
            <a:solidFill>
              <a:srgbClr val="FF972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5"/>
          <p:cNvSpPr/>
          <p:nvPr/>
        </p:nvSpPr>
        <p:spPr>
          <a:xfrm>
            <a:off x="3238560" y="142920"/>
            <a:ext cx="550404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07F09"/>
                </a:solidFill>
                <a:latin typeface="Ubuntu"/>
                <a:ea typeface="DejaVu Sans"/>
              </a:rPr>
              <a:t>Мероприятия, направленные на повышение правовой грамотности в образовательных учреждениях Сальского района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6" name="CustomShape 26"/>
          <p:cNvSpPr/>
          <p:nvPr/>
        </p:nvSpPr>
        <p:spPr>
          <a:xfrm>
            <a:off x="7776000" y="4704840"/>
            <a:ext cx="2609280" cy="11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Проведение занятий с учащимися 7-11 классов средних образовательных школ по теме «Защита прав потребителей»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7" name="CustomShape 27"/>
          <p:cNvSpPr/>
          <p:nvPr/>
        </p:nvSpPr>
        <p:spPr>
          <a:xfrm>
            <a:off x="1728000" y="4680000"/>
            <a:ext cx="2567520" cy="133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Организация конкурса профессионального мастерства  для студентов Казачего Кадетского Профессионального Лицея и Сальского Индустриального техникума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8" name="CustomShape 28"/>
          <p:cNvSpPr/>
          <p:nvPr/>
        </p:nvSpPr>
        <p:spPr>
          <a:xfrm rot="2650200">
            <a:off x="8962560" y="4500360"/>
            <a:ext cx="167400" cy="16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07F09">
                  <a:alpha val="81176"/>
                </a:srgbClr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CustomShape 29"/>
          <p:cNvSpPr/>
          <p:nvPr/>
        </p:nvSpPr>
        <p:spPr>
          <a:xfrm rot="2650200">
            <a:off x="5844240" y="4209840"/>
            <a:ext cx="167400" cy="16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07F09">
                  <a:alpha val="81176"/>
                </a:srgbClr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CustomShape 30"/>
          <p:cNvSpPr/>
          <p:nvPr/>
        </p:nvSpPr>
        <p:spPr>
          <a:xfrm rot="2650200">
            <a:off x="2902680" y="4515840"/>
            <a:ext cx="167400" cy="16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07F09">
                  <a:alpha val="81176"/>
                </a:srgbClr>
              </a:gs>
              <a:gs pos="100000">
                <a:srgbClr val="9F2936"/>
              </a:gs>
            </a:gsLst>
            <a:lin ang="3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31"/>
          <p:cNvSpPr/>
          <p:nvPr/>
        </p:nvSpPr>
        <p:spPr>
          <a:xfrm>
            <a:off x="4536000" y="4514760"/>
            <a:ext cx="2878920" cy="17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Проведение конкурса рисунков творческих работ учащихся образовательных учреждений в возрасте от 5 до 16 лет по теме: «Защита прав потребителей».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grpSp>
        <p:nvGrpSpPr>
          <p:cNvPr id="422" name="Group 32"/>
          <p:cNvGrpSpPr/>
          <p:nvPr/>
        </p:nvGrpSpPr>
        <p:grpSpPr>
          <a:xfrm>
            <a:off x="145800" y="216360"/>
            <a:ext cx="2591640" cy="848880"/>
            <a:chOff x="145800" y="216360"/>
            <a:chExt cx="2591640" cy="848880"/>
          </a:xfrm>
        </p:grpSpPr>
        <p:pic>
          <p:nvPicPr>
            <p:cNvPr id="423" name="Рисунок 994"/>
            <p:cNvPicPr/>
            <p:nvPr/>
          </p:nvPicPr>
          <p:blipFill>
            <a:blip r:embed="rId3">
              <a:alphaModFix amt="90000"/>
            </a:blip>
            <a:stretch/>
          </p:blipFill>
          <p:spPr>
            <a:xfrm>
              <a:off x="145800" y="216360"/>
              <a:ext cx="716760" cy="84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4" name="Line 33"/>
            <p:cNvSpPr/>
            <p:nvPr/>
          </p:nvSpPr>
          <p:spPr>
            <a:xfrm>
              <a:off x="937800" y="864360"/>
              <a:ext cx="1799640" cy="0"/>
            </a:xfrm>
            <a:prstGeom prst="line">
              <a:avLst/>
            </a:prstGeom>
            <a:ln>
              <a:solidFill>
                <a:srgbClr val="F07F0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5" name="CustomShape 34"/>
          <p:cNvSpPr/>
          <p:nvPr/>
        </p:nvSpPr>
        <p:spPr>
          <a:xfrm>
            <a:off x="865440" y="216000"/>
            <a:ext cx="201564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07F09"/>
                </a:solidFill>
                <a:latin typeface="Ubuntu"/>
                <a:ea typeface="DejaVu Sans"/>
              </a:rPr>
              <a:t>Администрация Сальского района Ростовской области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3" name="Рисунок 42" descr="Изображени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845" y="3050636"/>
            <a:ext cx="2571768" cy="1235619"/>
          </a:xfrm>
          <a:prstGeom prst="rect">
            <a:avLst/>
          </a:prstGeom>
        </p:spPr>
      </p:pic>
      <p:pic>
        <p:nvPicPr>
          <p:cNvPr id="46" name="Рисунок 45" descr="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26" y="1876371"/>
            <a:ext cx="2928958" cy="21496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1765</TotalTime>
  <Words>517</Words>
  <Application>LibreOffice/6.4.7.2$Linux_X86_64 LibreOffice_project/40$Build-2</Application>
  <PresentationFormat>Произвольный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Dracarys</dc:creator>
  <dc:description/>
  <cp:lastModifiedBy>TORG</cp:lastModifiedBy>
  <cp:revision>143</cp:revision>
  <dcterms:created xsi:type="dcterms:W3CDTF">2018-11-06T13:28:40Z</dcterms:created>
  <dcterms:modified xsi:type="dcterms:W3CDTF">2025-08-25T05:22:43Z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