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5" r:id="rId5"/>
    <p:sldId id="268" r:id="rId6"/>
    <p:sldId id="267" r:id="rId7"/>
    <p:sldId id="266" r:id="rId8"/>
    <p:sldId id="270"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86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94723" autoAdjust="0"/>
  </p:normalViewPr>
  <p:slideViewPr>
    <p:cSldViewPr>
      <p:cViewPr>
        <p:scale>
          <a:sx n="66" d="100"/>
          <a:sy n="66" d="100"/>
        </p:scale>
        <p:origin x="-1920" y="-46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0F1072C-AAEF-4759-813F-4BEC14745356}" type="datetimeFigureOut">
              <a:rPr lang="ru-RU" smtClean="0"/>
              <a:pPr/>
              <a:t>27.08.2025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28EE535-A23A-41DC-8023-13E969583FD2}"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0F1072C-AAEF-4759-813F-4BEC14745356}" type="datetimeFigureOut">
              <a:rPr lang="ru-RU" smtClean="0"/>
              <a:pPr/>
              <a:t>27.08.2025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28EE535-A23A-41DC-8023-13E969583FD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0F1072C-AAEF-4759-813F-4BEC14745356}" type="datetimeFigureOut">
              <a:rPr lang="ru-RU" smtClean="0"/>
              <a:pPr/>
              <a:t>27.08.2025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28EE535-A23A-41DC-8023-13E969583FD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0F1072C-AAEF-4759-813F-4BEC14745356}" type="datetimeFigureOut">
              <a:rPr lang="ru-RU" smtClean="0"/>
              <a:pPr/>
              <a:t>27.08.2025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28EE535-A23A-41DC-8023-13E969583FD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0F1072C-AAEF-4759-813F-4BEC14745356}" type="datetimeFigureOut">
              <a:rPr lang="ru-RU" smtClean="0"/>
              <a:pPr/>
              <a:t>27.08.2025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28EE535-A23A-41DC-8023-13E969583FD2}"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0F1072C-AAEF-4759-813F-4BEC14745356}" type="datetimeFigureOut">
              <a:rPr lang="ru-RU" smtClean="0"/>
              <a:pPr/>
              <a:t>27.08.2025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28EE535-A23A-41DC-8023-13E969583FD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0F1072C-AAEF-4759-813F-4BEC14745356}" type="datetimeFigureOut">
              <a:rPr lang="ru-RU" smtClean="0"/>
              <a:pPr/>
              <a:t>27.08.2025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28EE535-A23A-41DC-8023-13E969583FD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0F1072C-AAEF-4759-813F-4BEC14745356}" type="datetimeFigureOut">
              <a:rPr lang="ru-RU" smtClean="0"/>
              <a:pPr/>
              <a:t>27.08.2025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28EE535-A23A-41DC-8023-13E969583FD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0F1072C-AAEF-4759-813F-4BEC14745356}" type="datetimeFigureOut">
              <a:rPr lang="ru-RU" smtClean="0"/>
              <a:pPr/>
              <a:t>27.08.2025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28EE535-A23A-41DC-8023-13E969583FD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0F1072C-AAEF-4759-813F-4BEC14745356}" type="datetimeFigureOut">
              <a:rPr lang="ru-RU" smtClean="0"/>
              <a:pPr/>
              <a:t>27.08.2025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28EE535-A23A-41DC-8023-13E969583FD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0F1072C-AAEF-4759-813F-4BEC14745356}" type="datetimeFigureOut">
              <a:rPr lang="ru-RU" smtClean="0"/>
              <a:pPr/>
              <a:t>27.08.2025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28EE535-A23A-41DC-8023-13E969583FD2}"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8000"/>
            <a:lum/>
          </a:blip>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F1072C-AAEF-4759-813F-4BEC14745356}" type="datetimeFigureOut">
              <a:rPr lang="ru-RU" smtClean="0"/>
              <a:pPr/>
              <a:t>27.08.2025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8EE535-A23A-41DC-8023-13E969583FD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28596" y="500042"/>
            <a:ext cx="8229600" cy="1143000"/>
          </a:xfrm>
        </p:spPr>
        <p:txBody>
          <a:bodyPr>
            <a:normAutofit fontScale="90000"/>
          </a:bodyPr>
          <a:lstStyle/>
          <a:p>
            <a:pPr algn="l"/>
            <a:r>
              <a:rPr lang="ru-RU" sz="1800" b="1" dirty="0" smtClean="0">
                <a:solidFill>
                  <a:schemeClr val="accent5">
                    <a:lumMod val="50000"/>
                  </a:schemeClr>
                </a:solidFill>
                <a:latin typeface="Times New Roman" pitchFamily="18" charset="0"/>
                <a:cs typeface="Times New Roman" pitchFamily="18" charset="0"/>
              </a:rPr>
              <a:t>Департамент потребительского рынка Ростовской области</a:t>
            </a:r>
            <a:br>
              <a:rPr lang="ru-RU" sz="1800" b="1" dirty="0" smtClean="0">
                <a:solidFill>
                  <a:schemeClr val="accent5">
                    <a:lumMod val="50000"/>
                  </a:schemeClr>
                </a:solidFill>
                <a:latin typeface="Times New Roman" pitchFamily="18" charset="0"/>
                <a:cs typeface="Times New Roman" pitchFamily="18" charset="0"/>
              </a:rPr>
            </a:br>
            <a:r>
              <a:rPr lang="ru-RU" sz="1800" b="1" dirty="0" smtClean="0">
                <a:solidFill>
                  <a:schemeClr val="accent5">
                    <a:lumMod val="50000"/>
                  </a:schemeClr>
                </a:solidFill>
                <a:latin typeface="Times New Roman" pitchFamily="18" charset="0"/>
                <a:cs typeface="Times New Roman" pitchFamily="18" charset="0"/>
              </a:rPr>
              <a:t>Общественная приемная по защите прав потребителей </a:t>
            </a:r>
            <a:br>
              <a:rPr lang="ru-RU" sz="1800" b="1" dirty="0" smtClean="0">
                <a:solidFill>
                  <a:schemeClr val="accent5">
                    <a:lumMod val="50000"/>
                  </a:schemeClr>
                </a:solidFill>
                <a:latin typeface="Times New Roman" pitchFamily="18" charset="0"/>
                <a:cs typeface="Times New Roman" pitchFamily="18" charset="0"/>
              </a:rPr>
            </a:br>
            <a:r>
              <a:rPr lang="ru-RU" sz="1800" b="1" dirty="0" smtClean="0">
                <a:solidFill>
                  <a:schemeClr val="accent5">
                    <a:lumMod val="50000"/>
                  </a:schemeClr>
                </a:solidFill>
                <a:latin typeface="Times New Roman" pitchFamily="18" charset="0"/>
                <a:cs typeface="Times New Roman" pitchFamily="18" charset="0"/>
              </a:rPr>
              <a:t>в г. </a:t>
            </a:r>
            <a:r>
              <a:rPr lang="ru-RU" sz="1800" b="1" dirty="0" smtClean="0">
                <a:solidFill>
                  <a:schemeClr val="accent5">
                    <a:lumMod val="50000"/>
                  </a:schemeClr>
                </a:solidFill>
                <a:latin typeface="Times New Roman" pitchFamily="18" charset="0"/>
                <a:cs typeface="Times New Roman" pitchFamily="18" charset="0"/>
              </a:rPr>
              <a:t>Новочеркасске</a:t>
            </a:r>
            <a:br>
              <a:rPr lang="ru-RU" sz="1800" b="1" dirty="0" smtClean="0">
                <a:solidFill>
                  <a:schemeClr val="accent5">
                    <a:lumMod val="50000"/>
                  </a:schemeClr>
                </a:solidFill>
                <a:latin typeface="Times New Roman" pitchFamily="18" charset="0"/>
                <a:cs typeface="Times New Roman" pitchFamily="18" charset="0"/>
              </a:rPr>
            </a:br>
            <a:r>
              <a:rPr lang="ru-RU" sz="1800" b="1" dirty="0" smtClean="0">
                <a:solidFill>
                  <a:schemeClr val="accent5">
                    <a:lumMod val="50000"/>
                  </a:schemeClr>
                </a:solidFill>
                <a:latin typeface="Times New Roman" pitchFamily="18" charset="0"/>
                <a:cs typeface="Times New Roman" pitchFamily="18" charset="0"/>
              </a:rPr>
              <a:t>Союз Торгово-промышленная палата г. Новочеркасска</a:t>
            </a:r>
            <a:r>
              <a:rPr lang="ru-RU" sz="1800" b="1" dirty="0" smtClean="0">
                <a:solidFill>
                  <a:schemeClr val="accent5">
                    <a:lumMod val="50000"/>
                  </a:schemeClr>
                </a:solidFill>
                <a:latin typeface="Times New Roman" pitchFamily="18" charset="0"/>
                <a:cs typeface="Times New Roman" pitchFamily="18" charset="0"/>
              </a:rPr>
              <a:t/>
            </a:r>
            <a:br>
              <a:rPr lang="ru-RU" sz="1800" b="1" dirty="0" smtClean="0">
                <a:solidFill>
                  <a:schemeClr val="accent5">
                    <a:lumMod val="50000"/>
                  </a:schemeClr>
                </a:solidFill>
                <a:latin typeface="Times New Roman" pitchFamily="18" charset="0"/>
                <a:cs typeface="Times New Roman" pitchFamily="18" charset="0"/>
              </a:rPr>
            </a:br>
            <a:r>
              <a:rPr lang="ru-RU" sz="1800" b="1" dirty="0" smtClean="0">
                <a:solidFill>
                  <a:schemeClr val="accent2">
                    <a:lumMod val="75000"/>
                  </a:schemeClr>
                </a:solidFill>
                <a:latin typeface="Times New Roman" pitchFamily="18" charset="0"/>
                <a:cs typeface="Times New Roman" pitchFamily="18" charset="0"/>
              </a:rPr>
              <a:t>СИЛЬНО   СКАЗАНО  -  2025</a:t>
            </a:r>
            <a:endParaRPr lang="ru-RU" sz="1800" b="1" dirty="0">
              <a:solidFill>
                <a:schemeClr val="accent2">
                  <a:lumMod val="75000"/>
                </a:schemeClr>
              </a:solidFill>
              <a:latin typeface="Times New Roman" pitchFamily="18" charset="0"/>
              <a:cs typeface="Times New Roman" pitchFamily="18" charset="0"/>
            </a:endParaRPr>
          </a:p>
        </p:txBody>
      </p:sp>
      <p:sp>
        <p:nvSpPr>
          <p:cNvPr id="5" name="Содержимое 4"/>
          <p:cNvSpPr>
            <a:spLocks noGrp="1"/>
          </p:cNvSpPr>
          <p:nvPr>
            <p:ph idx="1"/>
          </p:nvPr>
        </p:nvSpPr>
        <p:spPr>
          <a:xfrm>
            <a:off x="714348" y="1928802"/>
            <a:ext cx="7829576" cy="3686188"/>
          </a:xfrm>
        </p:spPr>
        <p:txBody>
          <a:bodyPr>
            <a:normAutofit/>
          </a:bodyPr>
          <a:lstStyle/>
          <a:p>
            <a:pPr>
              <a:buNone/>
            </a:pPr>
            <a:endParaRPr lang="ru-RU" dirty="0" smtClean="0"/>
          </a:p>
          <a:p>
            <a:pPr>
              <a:buNone/>
            </a:pPr>
            <a:endParaRPr lang="ru-RU" dirty="0" smtClean="0"/>
          </a:p>
          <a:p>
            <a:pPr>
              <a:buNone/>
            </a:pPr>
            <a:r>
              <a:rPr lang="ru-RU" sz="4400" dirty="0" smtClean="0">
                <a:solidFill>
                  <a:srgbClr val="C00000"/>
                </a:solidFill>
              </a:rPr>
              <a:t>                 ПРАВО  ЗНАТЬ</a:t>
            </a:r>
          </a:p>
          <a:p>
            <a:pPr>
              <a:buNone/>
            </a:pPr>
            <a:r>
              <a:rPr lang="ru-RU" sz="4400" i="1" dirty="0" smtClean="0">
                <a:solidFill>
                  <a:srgbClr val="C00000"/>
                </a:solidFill>
              </a:rPr>
              <a:t>              </a:t>
            </a:r>
            <a:r>
              <a:rPr lang="ru-RU" sz="2000" i="1" dirty="0" smtClean="0">
                <a:solidFill>
                  <a:schemeClr val="accent5">
                    <a:lumMod val="50000"/>
                  </a:schemeClr>
                </a:solidFill>
              </a:rPr>
              <a:t>полезная  шпаргалка  потребителя</a:t>
            </a:r>
          </a:p>
          <a:p>
            <a:pPr>
              <a:buNone/>
            </a:pPr>
            <a:endParaRPr lang="ru-RU" sz="2000" dirty="0" smtClean="0">
              <a:solidFill>
                <a:schemeClr val="accent5">
                  <a:lumMod val="50000"/>
                </a:schemeClr>
              </a:solidFill>
            </a:endParaRPr>
          </a:p>
          <a:p>
            <a:pPr>
              <a:buNone/>
            </a:pPr>
            <a:endParaRPr lang="ru-RU" dirty="0" smtClean="0"/>
          </a:p>
          <a:p>
            <a:pPr>
              <a:buNone/>
            </a:pPr>
            <a:endParaRPr lang="ru-RU" dirty="0" smtClean="0"/>
          </a:p>
          <a:p>
            <a:pPr>
              <a:buNone/>
            </a:pPr>
            <a:endParaRPr lang="ru-RU" dirty="0"/>
          </a:p>
        </p:txBody>
      </p:sp>
      <p:pic>
        <p:nvPicPr>
          <p:cNvPr id="1026" name="Picture 2"/>
          <p:cNvPicPr>
            <a:picLocks noChangeAspect="1" noChangeArrowheads="1"/>
          </p:cNvPicPr>
          <p:nvPr/>
        </p:nvPicPr>
        <p:blipFill>
          <a:blip r:embed="rId2" cstate="print"/>
          <a:srcRect/>
          <a:stretch>
            <a:fillRect/>
          </a:stretch>
        </p:blipFill>
        <p:spPr bwMode="auto">
          <a:xfrm>
            <a:off x="6429388" y="428604"/>
            <a:ext cx="2233604" cy="1107547"/>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285720" y="500042"/>
            <a:ext cx="8329642" cy="1511288"/>
          </a:xfrm>
        </p:spPr>
        <p:txBody>
          <a:bodyPr>
            <a:noAutofit/>
          </a:bodyPr>
          <a:lstStyle/>
          <a:p>
            <a:r>
              <a:rPr lang="ru-RU" sz="2000" i="1" dirty="0">
                <a:solidFill>
                  <a:srgbClr val="002060"/>
                </a:solidFill>
              </a:rPr>
              <a:t>Друзья!</a:t>
            </a:r>
            <a:r>
              <a:rPr lang="ru-RU" sz="1400" dirty="0"/>
              <a:t/>
            </a:r>
            <a:br>
              <a:rPr lang="ru-RU" sz="1400" dirty="0"/>
            </a:br>
            <a:r>
              <a:rPr lang="ru-RU" sz="1400" dirty="0"/>
              <a:t> </a:t>
            </a:r>
            <a:br>
              <a:rPr lang="ru-RU" sz="1400" dirty="0"/>
            </a:br>
            <a:r>
              <a:rPr lang="ru-RU" sz="1400" dirty="0"/>
              <a:t>Третий год подряд в городе Новочеркасске Ростовской области работает для Вас </a:t>
            </a:r>
            <a:r>
              <a:rPr lang="ru-RU" sz="1400" b="1" dirty="0">
                <a:solidFill>
                  <a:srgbClr val="C00000"/>
                </a:solidFill>
              </a:rPr>
              <a:t>Общественная приемная по защите прав потребителей</a:t>
            </a:r>
            <a:r>
              <a:rPr lang="ru-RU" sz="1400" dirty="0"/>
              <a:t>, идея создания которой принадлежит </a:t>
            </a:r>
            <a:r>
              <a:rPr lang="ru-RU" sz="1400" b="1" dirty="0">
                <a:solidFill>
                  <a:srgbClr val="C00000"/>
                </a:solidFill>
              </a:rPr>
              <a:t>Департаменту потребительского рынка Ростовской области. </a:t>
            </a:r>
            <a:r>
              <a:rPr lang="ru-RU" sz="1400" dirty="0"/>
              <a:t/>
            </a:r>
            <a:br>
              <a:rPr lang="ru-RU" sz="1400" dirty="0"/>
            </a:br>
            <a:r>
              <a:rPr lang="ru-RU" sz="1400" dirty="0"/>
              <a:t>Каждый день мы помогаем разрешать Вам ситуации, которые не должны были рассматриваться в Общественной приемной с помощью юристов только лишь потому, что они не должны были возникать. </a:t>
            </a:r>
            <a:br>
              <a:rPr lang="ru-RU" sz="1400" dirty="0"/>
            </a:br>
            <a:endParaRPr lang="ru-RU" sz="1400" dirty="0"/>
          </a:p>
        </p:txBody>
      </p:sp>
      <p:pic>
        <p:nvPicPr>
          <p:cNvPr id="1026" name="Picture 2" descr="C:\Users\user\Desktop\photo_2025-08-21_12-38-43.jpg"/>
          <p:cNvPicPr>
            <a:picLocks noChangeAspect="1" noChangeArrowheads="1"/>
          </p:cNvPicPr>
          <p:nvPr/>
        </p:nvPicPr>
        <p:blipFill>
          <a:blip r:embed="rId2" cstate="print"/>
          <a:srcRect/>
          <a:stretch>
            <a:fillRect/>
          </a:stretch>
        </p:blipFill>
        <p:spPr bwMode="auto">
          <a:xfrm>
            <a:off x="6572264" y="2143116"/>
            <a:ext cx="2349488" cy="1762116"/>
          </a:xfrm>
          <a:prstGeom prst="rect">
            <a:avLst/>
          </a:prstGeom>
          <a:noFill/>
        </p:spPr>
      </p:pic>
      <p:pic>
        <p:nvPicPr>
          <p:cNvPr id="1027" name="Picture 3"/>
          <p:cNvPicPr>
            <a:picLocks noGrp="1" noChangeAspect="1" noChangeArrowheads="1"/>
          </p:cNvPicPr>
          <p:nvPr>
            <p:ph idx="1"/>
          </p:nvPr>
        </p:nvPicPr>
        <p:blipFill>
          <a:blip r:embed="rId3"/>
          <a:srcRect/>
          <a:stretch>
            <a:fillRect/>
          </a:stretch>
        </p:blipFill>
        <p:spPr bwMode="auto">
          <a:xfrm>
            <a:off x="0" y="1928802"/>
            <a:ext cx="2398454" cy="1714512"/>
          </a:xfrm>
          <a:prstGeom prst="rect">
            <a:avLst/>
          </a:prstGeom>
          <a:noFill/>
          <a:ln w="9525">
            <a:noFill/>
            <a:miter lim="800000"/>
            <a:headEnd/>
            <a:tailEnd/>
          </a:ln>
          <a:effectLst/>
        </p:spPr>
      </p:pic>
      <p:sp>
        <p:nvSpPr>
          <p:cNvPr id="9" name="Прямоугольник 8"/>
          <p:cNvSpPr/>
          <p:nvPr/>
        </p:nvSpPr>
        <p:spPr>
          <a:xfrm>
            <a:off x="2285984" y="2071678"/>
            <a:ext cx="6643734" cy="5109091"/>
          </a:xfrm>
          <a:prstGeom prst="rect">
            <a:avLst/>
          </a:prstGeom>
        </p:spPr>
        <p:txBody>
          <a:bodyPr wrap="square">
            <a:spAutoFit/>
          </a:bodyPr>
          <a:lstStyle/>
          <a:p>
            <a:r>
              <a:rPr lang="ru-RU" sz="1600" dirty="0"/>
              <a:t>Незнание закона, </a:t>
            </a:r>
            <a:r>
              <a:rPr lang="ru-RU" sz="1600" dirty="0" smtClean="0"/>
              <a:t>порой </a:t>
            </a:r>
            <a:r>
              <a:rPr lang="ru-RU" sz="1600" dirty="0"/>
              <a:t>- не желание </a:t>
            </a:r>
            <a:endParaRPr lang="ru-RU" sz="1600" dirty="0" smtClean="0"/>
          </a:p>
          <a:p>
            <a:r>
              <a:rPr lang="ru-RU" sz="1600" dirty="0" smtClean="0"/>
              <a:t>его исполнять, отсутствие </a:t>
            </a:r>
            <a:r>
              <a:rPr lang="ru-RU" sz="1600" dirty="0"/>
              <a:t>понимания </a:t>
            </a:r>
            <a:endParaRPr lang="ru-RU" sz="1600" dirty="0" smtClean="0"/>
          </a:p>
          <a:p>
            <a:r>
              <a:rPr lang="ru-RU" sz="1600" dirty="0" smtClean="0"/>
              <a:t>продавцами </a:t>
            </a:r>
            <a:r>
              <a:rPr lang="ru-RU" sz="1600" dirty="0"/>
              <a:t>и </a:t>
            </a:r>
            <a:r>
              <a:rPr lang="ru-RU" sz="1600" dirty="0" smtClean="0"/>
              <a:t>поставщиками </a:t>
            </a:r>
            <a:r>
              <a:rPr lang="ru-RU" sz="1600" dirty="0"/>
              <a:t>услуг </a:t>
            </a:r>
            <a:endParaRPr lang="ru-RU" sz="1600" dirty="0" smtClean="0"/>
          </a:p>
          <a:p>
            <a:r>
              <a:rPr lang="ru-RU" sz="1600" dirty="0" smtClean="0"/>
              <a:t>последствий </a:t>
            </a:r>
            <a:r>
              <a:rPr lang="ru-RU" sz="1600" dirty="0"/>
              <a:t>неудовлетворения претензий </a:t>
            </a:r>
            <a:endParaRPr lang="ru-RU" sz="1600" dirty="0" smtClean="0"/>
          </a:p>
          <a:p>
            <a:r>
              <a:rPr lang="ru-RU" sz="1600" dirty="0" smtClean="0"/>
              <a:t>потребителя, неумение </a:t>
            </a:r>
            <a:r>
              <a:rPr lang="ru-RU" sz="1600" dirty="0"/>
              <a:t>вести </a:t>
            </a:r>
            <a:r>
              <a:rPr lang="ru-RU" sz="1600" dirty="0" smtClean="0"/>
              <a:t>диалог </a:t>
            </a:r>
          </a:p>
          <a:p>
            <a:r>
              <a:rPr lang="ru-RU" sz="1600" dirty="0" smtClean="0"/>
              <a:t>в споре, очень </a:t>
            </a:r>
            <a:r>
              <a:rPr lang="ru-RU" sz="1600" dirty="0"/>
              <a:t>часто – человеческий </a:t>
            </a:r>
            <a:endParaRPr lang="ru-RU" sz="1600" dirty="0" smtClean="0"/>
          </a:p>
          <a:p>
            <a:r>
              <a:rPr lang="ru-RU" sz="1600" dirty="0" smtClean="0"/>
              <a:t>фактор </a:t>
            </a:r>
            <a:r>
              <a:rPr lang="ru-RU" sz="1600" dirty="0"/>
              <a:t>«отказать, нельзя соглашаться!»  </a:t>
            </a:r>
            <a:endParaRPr lang="ru-RU" sz="1600" dirty="0" smtClean="0"/>
          </a:p>
          <a:p>
            <a:r>
              <a:rPr lang="ru-RU" sz="1600" dirty="0" smtClean="0"/>
              <a:t>- всё это приводит Вас к нам.</a:t>
            </a:r>
            <a:r>
              <a:rPr lang="ru-RU" sz="1600" dirty="0"/>
              <a:t> </a:t>
            </a:r>
            <a:endParaRPr lang="ru-RU" sz="1600" dirty="0" smtClean="0"/>
          </a:p>
          <a:p>
            <a:r>
              <a:rPr lang="ru-RU" sz="1600" dirty="0" smtClean="0"/>
              <a:t>А </a:t>
            </a:r>
            <a:r>
              <a:rPr lang="ru-RU" sz="1600" dirty="0"/>
              <a:t>дальше</a:t>
            </a:r>
            <a:r>
              <a:rPr lang="ru-RU" sz="1600" dirty="0" smtClean="0"/>
              <a:t>….. переживания…переписка</a:t>
            </a:r>
            <a:r>
              <a:rPr lang="ru-RU" sz="1600" dirty="0"/>
              <a:t>… нервы…обращение в суд…  опять переживания…решение суда… </a:t>
            </a:r>
            <a:r>
              <a:rPr lang="ru-RU" sz="1600" dirty="0" smtClean="0"/>
              <a:t>исполнение…</a:t>
            </a:r>
          </a:p>
          <a:p>
            <a:r>
              <a:rPr lang="ru-RU" sz="1600" dirty="0" smtClean="0"/>
              <a:t>Здесь </a:t>
            </a:r>
            <a:r>
              <a:rPr lang="ru-RU" sz="1600" dirty="0"/>
              <a:t>мы решили помочь Вам разобраться в устройстве такого важного и нужного для нас всех </a:t>
            </a:r>
            <a:r>
              <a:rPr lang="ru-RU" sz="1600" dirty="0" smtClean="0"/>
              <a:t> </a:t>
            </a:r>
            <a:r>
              <a:rPr lang="ru-RU" sz="1600" b="1" dirty="0" smtClean="0">
                <a:solidFill>
                  <a:srgbClr val="002060"/>
                </a:solidFill>
              </a:rPr>
              <a:t>ЗАКОНА</a:t>
            </a:r>
            <a:endParaRPr lang="ru-RU" sz="1600" b="1" dirty="0">
              <a:solidFill>
                <a:srgbClr val="002060"/>
              </a:solidFill>
            </a:endParaRPr>
          </a:p>
          <a:p>
            <a:r>
              <a:rPr lang="ru-RU" sz="1600" dirty="0"/>
              <a:t> </a:t>
            </a:r>
            <a:endParaRPr lang="ru-RU" sz="1600" dirty="0" smtClean="0"/>
          </a:p>
          <a:p>
            <a:r>
              <a:rPr lang="ru-RU" sz="1600" b="1" dirty="0" smtClean="0">
                <a:solidFill>
                  <a:srgbClr val="002060"/>
                </a:solidFill>
              </a:rPr>
              <a:t>ЗАКОНА </a:t>
            </a:r>
            <a:r>
              <a:rPr lang="ru-RU" sz="1600" b="1" dirty="0">
                <a:solidFill>
                  <a:srgbClr val="002060"/>
                </a:solidFill>
              </a:rPr>
              <a:t>РФ О ЗАЩИТЕ ПРАВ </a:t>
            </a:r>
            <a:r>
              <a:rPr lang="ru-RU" sz="1600" b="1" dirty="0" smtClean="0">
                <a:solidFill>
                  <a:srgbClr val="002060"/>
                </a:solidFill>
              </a:rPr>
              <a:t>ПОТРЕБИТЕЛЕЙ и</a:t>
            </a:r>
          </a:p>
          <a:p>
            <a:r>
              <a:rPr lang="ru-RU" sz="1600" b="1" dirty="0" smtClean="0">
                <a:solidFill>
                  <a:srgbClr val="002060"/>
                </a:solidFill>
              </a:rPr>
              <a:t>Единых правил по защите прав потребителей союзного государства </a:t>
            </a:r>
            <a:r>
              <a:rPr lang="ru-RU" sz="1600" b="1" dirty="0" smtClean="0">
                <a:solidFill>
                  <a:srgbClr val="002060"/>
                </a:solidFill>
              </a:rPr>
              <a:t> </a:t>
            </a:r>
            <a:endParaRPr lang="ru-RU" sz="1600" b="1" dirty="0">
              <a:solidFill>
                <a:srgbClr val="002060"/>
              </a:solidFill>
            </a:endParaRPr>
          </a:p>
          <a:p>
            <a:r>
              <a:rPr lang="ru-RU" sz="1600" dirty="0"/>
              <a:t> </a:t>
            </a:r>
            <a:r>
              <a:rPr lang="ru-RU" sz="1600" dirty="0" smtClean="0"/>
              <a:t>Надеемся</a:t>
            </a:r>
            <a:r>
              <a:rPr lang="ru-RU" sz="1600" dirty="0"/>
              <a:t>, что представленная информация будет для Вас полезна!</a:t>
            </a:r>
          </a:p>
          <a:p>
            <a:endParaRPr lang="ru-RU" sz="1600" dirty="0"/>
          </a:p>
          <a:p>
            <a:endParaRPr lang="ru-RU" dirty="0"/>
          </a:p>
          <a:p>
            <a:endParaRPr lang="ru-RU" dirty="0" smtClean="0"/>
          </a:p>
          <a:p>
            <a:r>
              <a:rPr lang="ru-RU" dirty="0" smtClean="0"/>
              <a:t> </a:t>
            </a:r>
            <a:endParaRPr lang="ru-RU" dirty="0"/>
          </a:p>
        </p:txBody>
      </p:sp>
      <p:pic>
        <p:nvPicPr>
          <p:cNvPr id="1028" name="Picture 4"/>
          <p:cNvPicPr>
            <a:picLocks noChangeAspect="1" noChangeArrowheads="1"/>
          </p:cNvPicPr>
          <p:nvPr/>
        </p:nvPicPr>
        <p:blipFill>
          <a:blip r:embed="rId4"/>
          <a:srcRect/>
          <a:stretch>
            <a:fillRect/>
          </a:stretch>
        </p:blipFill>
        <p:spPr bwMode="auto">
          <a:xfrm>
            <a:off x="214282" y="3571876"/>
            <a:ext cx="2143108" cy="1720126"/>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274638"/>
            <a:ext cx="8115328" cy="725470"/>
          </a:xfrm>
        </p:spPr>
        <p:txBody>
          <a:bodyPr>
            <a:normAutofit/>
          </a:bodyPr>
          <a:lstStyle/>
          <a:p>
            <a:r>
              <a:rPr lang="ru-RU" sz="1800" b="1" dirty="0" smtClean="0">
                <a:solidFill>
                  <a:schemeClr val="accent1">
                    <a:lumMod val="75000"/>
                  </a:schemeClr>
                </a:solidFill>
              </a:rPr>
              <a:t>Вы купили качественный товар, однако</a:t>
            </a:r>
            <a:br>
              <a:rPr lang="ru-RU" sz="1800" b="1" dirty="0" smtClean="0">
                <a:solidFill>
                  <a:schemeClr val="accent1">
                    <a:lumMod val="75000"/>
                  </a:schemeClr>
                </a:solidFill>
              </a:rPr>
            </a:br>
            <a:r>
              <a:rPr lang="ru-RU" sz="1800" b="1" dirty="0" smtClean="0">
                <a:solidFill>
                  <a:schemeClr val="accent1">
                    <a:lumMod val="75000"/>
                  </a:schemeClr>
                </a:solidFill>
              </a:rPr>
              <a:t>товар не подошел Вам</a:t>
            </a:r>
            <a:endParaRPr lang="ru-RU" sz="1800" b="1" dirty="0">
              <a:solidFill>
                <a:schemeClr val="accent1">
                  <a:lumMod val="75000"/>
                </a:schemeClr>
              </a:solidFill>
            </a:endParaRPr>
          </a:p>
        </p:txBody>
      </p:sp>
      <p:sp>
        <p:nvSpPr>
          <p:cNvPr id="3" name="Содержимое 2"/>
          <p:cNvSpPr>
            <a:spLocks noGrp="1"/>
          </p:cNvSpPr>
          <p:nvPr>
            <p:ph idx="1"/>
          </p:nvPr>
        </p:nvSpPr>
        <p:spPr>
          <a:xfrm>
            <a:off x="571472" y="1142984"/>
            <a:ext cx="8229600" cy="5240343"/>
          </a:xfrm>
        </p:spPr>
        <p:txBody>
          <a:bodyPr/>
          <a:lstStyle/>
          <a:p>
            <a:r>
              <a:rPr lang="ru-RU" dirty="0" err="1" smtClean="0"/>
              <a:t>рррр</a:t>
            </a:r>
            <a:endParaRPr lang="ru-RU" dirty="0"/>
          </a:p>
        </p:txBody>
      </p:sp>
      <p:sp>
        <p:nvSpPr>
          <p:cNvPr id="5" name="Овал 4"/>
          <p:cNvSpPr/>
          <p:nvPr/>
        </p:nvSpPr>
        <p:spPr>
          <a:xfrm>
            <a:off x="1643042" y="2143116"/>
            <a:ext cx="1500198" cy="785818"/>
          </a:xfrm>
          <a:prstGeom prst="ellipse">
            <a:avLst/>
          </a:prstGeom>
          <a:solidFill>
            <a:srgbClr val="FFC000"/>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размеру</a:t>
            </a:r>
            <a:endParaRPr lang="ru-RU" dirty="0">
              <a:solidFill>
                <a:schemeClr val="tx1"/>
              </a:solidFill>
            </a:endParaRPr>
          </a:p>
        </p:txBody>
      </p:sp>
      <p:sp>
        <p:nvSpPr>
          <p:cNvPr id="6" name="Овал 5"/>
          <p:cNvSpPr/>
          <p:nvPr/>
        </p:nvSpPr>
        <p:spPr>
          <a:xfrm>
            <a:off x="785786" y="1285860"/>
            <a:ext cx="1285884" cy="785818"/>
          </a:xfrm>
          <a:prstGeom prst="ellipse">
            <a:avLst/>
          </a:prstGeom>
          <a:solidFill>
            <a:schemeClr val="tx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По форме</a:t>
            </a:r>
            <a:endParaRPr lang="ru-RU" dirty="0">
              <a:solidFill>
                <a:schemeClr val="tx1"/>
              </a:solidFill>
            </a:endParaRPr>
          </a:p>
        </p:txBody>
      </p:sp>
      <p:sp>
        <p:nvSpPr>
          <p:cNvPr id="7" name="Овал 6"/>
          <p:cNvSpPr/>
          <p:nvPr/>
        </p:nvSpPr>
        <p:spPr>
          <a:xfrm>
            <a:off x="3286116" y="2071678"/>
            <a:ext cx="1500198" cy="857256"/>
          </a:xfrm>
          <a:prstGeom prst="ellipse">
            <a:avLst/>
          </a:prstGeom>
          <a:solidFill>
            <a:schemeClr val="accent2">
              <a:lumMod val="40000"/>
              <a:lumOff val="6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комплектации</a:t>
            </a:r>
            <a:endParaRPr lang="ru-RU" dirty="0">
              <a:solidFill>
                <a:schemeClr val="tx1"/>
              </a:solidFill>
            </a:endParaRPr>
          </a:p>
        </p:txBody>
      </p:sp>
      <p:sp>
        <p:nvSpPr>
          <p:cNvPr id="8" name="Скругленный прямоугольник 7"/>
          <p:cNvSpPr/>
          <p:nvPr/>
        </p:nvSpPr>
        <p:spPr>
          <a:xfrm>
            <a:off x="428596" y="2357430"/>
            <a:ext cx="1071570" cy="714380"/>
          </a:xfrm>
          <a:prstGeom prst="roundRect">
            <a:avLst/>
          </a:prstGeom>
          <a:solidFill>
            <a:schemeClr val="tx2">
              <a:lumMod val="40000"/>
              <a:lumOff val="6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фасону</a:t>
            </a:r>
            <a:endParaRPr lang="ru-RU" dirty="0">
              <a:solidFill>
                <a:schemeClr val="tx1"/>
              </a:solidFill>
            </a:endParaRPr>
          </a:p>
        </p:txBody>
      </p:sp>
      <p:sp>
        <p:nvSpPr>
          <p:cNvPr id="9" name="Скругленный прямоугольник 8"/>
          <p:cNvSpPr/>
          <p:nvPr/>
        </p:nvSpPr>
        <p:spPr>
          <a:xfrm>
            <a:off x="2357422" y="1071546"/>
            <a:ext cx="1285884" cy="785818"/>
          </a:xfrm>
          <a:prstGeom prst="roundRect">
            <a:avLst/>
          </a:prstGeom>
          <a:solidFill>
            <a:schemeClr val="accent4">
              <a:lumMod val="40000"/>
              <a:lumOff val="6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габаритам</a:t>
            </a:r>
            <a:endParaRPr lang="ru-RU" dirty="0">
              <a:solidFill>
                <a:schemeClr val="tx1"/>
              </a:solidFill>
            </a:endParaRPr>
          </a:p>
        </p:txBody>
      </p:sp>
      <p:sp>
        <p:nvSpPr>
          <p:cNvPr id="10" name="Скругленный прямоугольник 9"/>
          <p:cNvSpPr/>
          <p:nvPr/>
        </p:nvSpPr>
        <p:spPr>
          <a:xfrm>
            <a:off x="1571604" y="3214686"/>
            <a:ext cx="1285884" cy="642942"/>
          </a:xfrm>
          <a:prstGeom prst="roundRect">
            <a:avLst/>
          </a:prstGeom>
          <a:solidFill>
            <a:srgbClr val="FFFF00"/>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расцветке</a:t>
            </a:r>
            <a:endParaRPr lang="ru-RU" dirty="0">
              <a:solidFill>
                <a:schemeClr val="tx1"/>
              </a:solidFill>
            </a:endParaRPr>
          </a:p>
        </p:txBody>
      </p:sp>
      <p:sp>
        <p:nvSpPr>
          <p:cNvPr id="11" name="Прямоугольник 10"/>
          <p:cNvSpPr/>
          <p:nvPr/>
        </p:nvSpPr>
        <p:spPr>
          <a:xfrm>
            <a:off x="4929190" y="1071546"/>
            <a:ext cx="3714776" cy="5286412"/>
          </a:xfrm>
          <a:prstGeom prst="rect">
            <a:avLst/>
          </a:prstGeom>
          <a:solidFill>
            <a:schemeClr val="accent3">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smtClean="0">
              <a:solidFill>
                <a:schemeClr val="tx1"/>
              </a:solidFill>
            </a:endParaRPr>
          </a:p>
          <a:p>
            <a:pPr algn="ctr"/>
            <a:endParaRPr lang="ru-RU" dirty="0" smtClean="0">
              <a:solidFill>
                <a:schemeClr val="tx1"/>
              </a:solidFill>
            </a:endParaRPr>
          </a:p>
          <a:p>
            <a:pPr algn="ctr"/>
            <a:endParaRPr lang="ru-RU" dirty="0" smtClean="0">
              <a:solidFill>
                <a:schemeClr val="tx1"/>
              </a:solidFill>
            </a:endParaRPr>
          </a:p>
          <a:p>
            <a:pPr algn="ctr"/>
            <a:endParaRPr lang="ru-RU" dirty="0" smtClean="0">
              <a:solidFill>
                <a:schemeClr val="tx1"/>
              </a:solidFill>
            </a:endParaRPr>
          </a:p>
          <a:p>
            <a:pPr algn="ctr"/>
            <a:r>
              <a:rPr lang="ru-RU" dirty="0" smtClean="0">
                <a:solidFill>
                  <a:schemeClr val="tx1"/>
                </a:solidFill>
              </a:rPr>
              <a:t>Потребитель имеет право:</a:t>
            </a:r>
          </a:p>
          <a:p>
            <a:pPr algn="ctr"/>
            <a:endParaRPr lang="ru-RU" dirty="0" smtClean="0">
              <a:solidFill>
                <a:schemeClr val="tx1"/>
              </a:solidFill>
            </a:endParaRPr>
          </a:p>
          <a:p>
            <a:pPr algn="ctr"/>
            <a:r>
              <a:rPr lang="ru-RU" dirty="0" smtClean="0">
                <a:solidFill>
                  <a:schemeClr val="tx1"/>
                </a:solidFill>
              </a:rPr>
              <a:t>Обменять товар в течение 14 дней, не считая дня приобретения товара у продавца</a:t>
            </a:r>
          </a:p>
          <a:p>
            <a:pPr algn="ctr"/>
            <a:endParaRPr lang="ru-RU" dirty="0" smtClean="0">
              <a:solidFill>
                <a:schemeClr val="tx1"/>
              </a:solidFill>
            </a:endParaRPr>
          </a:p>
          <a:p>
            <a:pPr algn="ctr"/>
            <a:r>
              <a:rPr lang="ru-RU" dirty="0" smtClean="0">
                <a:solidFill>
                  <a:schemeClr val="tx1"/>
                </a:solidFill>
              </a:rPr>
              <a:t>Если аналогичного товара нет в наличии – при его первом поступлении в продажу</a:t>
            </a:r>
          </a:p>
          <a:p>
            <a:pPr algn="ctr"/>
            <a:endParaRPr lang="ru-RU" dirty="0" smtClean="0">
              <a:solidFill>
                <a:schemeClr val="tx1"/>
              </a:solidFill>
            </a:endParaRPr>
          </a:p>
          <a:p>
            <a:pPr algn="ctr"/>
            <a:r>
              <a:rPr lang="ru-RU" dirty="0" smtClean="0">
                <a:solidFill>
                  <a:schemeClr val="tx1"/>
                </a:solidFill>
              </a:rPr>
              <a:t>Если желаемого товара нет в продаже -  вернуть товар и получить уплаченную за него денежную сумму</a:t>
            </a:r>
          </a:p>
          <a:p>
            <a:pPr algn="ctr"/>
            <a:endParaRPr lang="ru-RU" dirty="0" smtClean="0">
              <a:solidFill>
                <a:schemeClr val="tx1"/>
              </a:solidFill>
            </a:endParaRPr>
          </a:p>
          <a:p>
            <a:pPr algn="ctr"/>
            <a:endParaRPr lang="ru-RU" dirty="0" smtClean="0">
              <a:solidFill>
                <a:schemeClr val="tx1"/>
              </a:solidFill>
            </a:endParaRPr>
          </a:p>
          <a:p>
            <a:pPr algn="ctr"/>
            <a:endParaRPr lang="ru-RU" dirty="0" smtClean="0">
              <a:solidFill>
                <a:schemeClr val="tx1"/>
              </a:solidFill>
            </a:endParaRPr>
          </a:p>
          <a:p>
            <a:pPr algn="ctr"/>
            <a:endParaRPr lang="ru-RU" dirty="0" smtClean="0">
              <a:solidFill>
                <a:schemeClr val="tx1"/>
              </a:solidFill>
            </a:endParaRPr>
          </a:p>
          <a:p>
            <a:pPr algn="ctr"/>
            <a:endParaRPr lang="ru-RU" dirty="0">
              <a:solidFill>
                <a:schemeClr val="tx1"/>
              </a:solidFill>
            </a:endParaRPr>
          </a:p>
        </p:txBody>
      </p:sp>
      <p:cxnSp>
        <p:nvCxnSpPr>
          <p:cNvPr id="15" name="Прямая со стрелкой 14"/>
          <p:cNvCxnSpPr/>
          <p:nvPr/>
        </p:nvCxnSpPr>
        <p:spPr>
          <a:xfrm>
            <a:off x="3857620" y="1571612"/>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a:off x="3071802" y="3571876"/>
            <a:ext cx="157163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Скругленный прямоугольник 17"/>
          <p:cNvSpPr/>
          <p:nvPr/>
        </p:nvSpPr>
        <p:spPr>
          <a:xfrm>
            <a:off x="428596" y="4071942"/>
            <a:ext cx="4143404" cy="2286016"/>
          </a:xfrm>
          <a:prstGeom prst="roundRect">
            <a:avLst/>
          </a:prstGeom>
          <a:solidFill>
            <a:schemeClr val="accent1">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smtClean="0">
              <a:solidFill>
                <a:srgbClr val="FF0000"/>
              </a:solidFill>
            </a:endParaRPr>
          </a:p>
          <a:p>
            <a:pPr algn="ctr"/>
            <a:r>
              <a:rPr lang="ru-RU" dirty="0" smtClean="0">
                <a:solidFill>
                  <a:srgbClr val="FF0000"/>
                </a:solidFill>
              </a:rPr>
              <a:t>ВАЖНОЕ   УСЛОВИЕ  ДЛЯ   ОБМЕНА !!!</a:t>
            </a:r>
          </a:p>
          <a:p>
            <a:pPr algn="ctr"/>
            <a:endParaRPr lang="ru-RU" dirty="0" smtClean="0">
              <a:solidFill>
                <a:schemeClr val="tx2"/>
              </a:solidFill>
            </a:endParaRPr>
          </a:p>
          <a:p>
            <a:pPr algn="ctr">
              <a:buFont typeface="Arial" pitchFamily="34" charset="0"/>
              <a:buChar char="•"/>
            </a:pPr>
            <a:r>
              <a:rPr lang="ru-RU" dirty="0" smtClean="0">
                <a:solidFill>
                  <a:schemeClr val="tx2"/>
                </a:solidFill>
              </a:rPr>
              <a:t> товар не был в употреблении</a:t>
            </a:r>
          </a:p>
          <a:p>
            <a:pPr algn="ctr">
              <a:buFont typeface="Arial" pitchFamily="34" charset="0"/>
              <a:buChar char="•"/>
            </a:pPr>
            <a:r>
              <a:rPr lang="ru-RU" dirty="0" smtClean="0">
                <a:solidFill>
                  <a:schemeClr val="tx2"/>
                </a:solidFill>
              </a:rPr>
              <a:t> сохранен внешний товарный вид</a:t>
            </a:r>
          </a:p>
          <a:p>
            <a:pPr algn="ctr">
              <a:buFont typeface="Arial" pitchFamily="34" charset="0"/>
              <a:buChar char="•"/>
            </a:pPr>
            <a:r>
              <a:rPr lang="ru-RU" dirty="0" smtClean="0">
                <a:solidFill>
                  <a:schemeClr val="tx2"/>
                </a:solidFill>
              </a:rPr>
              <a:t> сохранены ярлыки</a:t>
            </a:r>
          </a:p>
          <a:p>
            <a:pPr algn="ctr">
              <a:buFont typeface="Arial" pitchFamily="34" charset="0"/>
              <a:buChar char="•"/>
            </a:pPr>
            <a:r>
              <a:rPr lang="ru-RU" dirty="0" smtClean="0">
                <a:solidFill>
                  <a:schemeClr val="tx2"/>
                </a:solidFill>
              </a:rPr>
              <a:t> желательно сохранить чек</a:t>
            </a:r>
          </a:p>
          <a:p>
            <a:pPr algn="ctr"/>
            <a:endParaRPr lang="ru-RU" dirty="0" smtClean="0">
              <a:solidFill>
                <a:srgbClr val="FF0000"/>
              </a:solidFill>
            </a:endParaRPr>
          </a:p>
          <a:p>
            <a:pPr algn="ctr"/>
            <a:endParaRPr lang="ru-RU"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348" y="1357298"/>
            <a:ext cx="1285884" cy="1000132"/>
          </a:xfrm>
          <a:prstGeom prst="rect">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tx1"/>
                </a:solidFill>
              </a:rPr>
              <a:t>Парфюмерно-косметические товары</a:t>
            </a:r>
            <a:endParaRPr lang="ru-RU" sz="1400" dirty="0">
              <a:solidFill>
                <a:schemeClr val="tx1"/>
              </a:solidFill>
            </a:endParaRPr>
          </a:p>
        </p:txBody>
      </p:sp>
      <p:sp>
        <p:nvSpPr>
          <p:cNvPr id="3" name="Прямоугольник 2"/>
          <p:cNvSpPr/>
          <p:nvPr/>
        </p:nvSpPr>
        <p:spPr>
          <a:xfrm>
            <a:off x="2428860" y="3571876"/>
            <a:ext cx="1643074" cy="1000132"/>
          </a:xfrm>
          <a:prstGeom prst="rect">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Швейные и трикотажные изделия</a:t>
            </a:r>
            <a:endParaRPr lang="ru-RU" dirty="0">
              <a:solidFill>
                <a:schemeClr val="tx1"/>
              </a:solidFill>
            </a:endParaRPr>
          </a:p>
        </p:txBody>
      </p:sp>
      <p:sp>
        <p:nvSpPr>
          <p:cNvPr id="4" name="Прямоугольник 3"/>
          <p:cNvSpPr/>
          <p:nvPr/>
        </p:nvSpPr>
        <p:spPr>
          <a:xfrm>
            <a:off x="5572132" y="3714752"/>
            <a:ext cx="1785950" cy="1285884"/>
          </a:xfrm>
          <a:prstGeom prst="rect">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tx1"/>
                </a:solidFill>
              </a:rPr>
              <a:t>Товары для профилактики и лечения заболеваний в домашних условиях</a:t>
            </a:r>
            <a:endParaRPr lang="ru-RU" sz="1400" dirty="0">
              <a:solidFill>
                <a:schemeClr val="tx1"/>
              </a:solidFill>
            </a:endParaRPr>
          </a:p>
        </p:txBody>
      </p:sp>
      <p:sp>
        <p:nvSpPr>
          <p:cNvPr id="5" name="Овал 4"/>
          <p:cNvSpPr/>
          <p:nvPr/>
        </p:nvSpPr>
        <p:spPr>
          <a:xfrm>
            <a:off x="6072198" y="2285992"/>
            <a:ext cx="1928826" cy="1000132"/>
          </a:xfrm>
          <a:prstGeom prst="ellipse">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Предметы личной гигиены</a:t>
            </a:r>
            <a:endParaRPr lang="ru-RU" dirty="0">
              <a:solidFill>
                <a:schemeClr val="tx1"/>
              </a:solidFill>
            </a:endParaRPr>
          </a:p>
        </p:txBody>
      </p:sp>
      <p:sp>
        <p:nvSpPr>
          <p:cNvPr id="6" name="Овал 5"/>
          <p:cNvSpPr/>
          <p:nvPr/>
        </p:nvSpPr>
        <p:spPr>
          <a:xfrm>
            <a:off x="7000892" y="928670"/>
            <a:ext cx="1785950" cy="1071570"/>
          </a:xfrm>
          <a:prstGeom prst="ellipse">
            <a:avLst/>
          </a:prstGeom>
          <a:solidFill>
            <a:schemeClr val="accent4">
              <a:lumMod val="20000"/>
              <a:lumOff val="80000"/>
            </a:schemeClr>
          </a:solidFill>
          <a:ln w="63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Бытовая химия</a:t>
            </a:r>
            <a:endParaRPr lang="ru-RU" dirty="0">
              <a:solidFill>
                <a:schemeClr val="tx1"/>
              </a:solidFill>
            </a:endParaRPr>
          </a:p>
        </p:txBody>
      </p:sp>
      <p:sp>
        <p:nvSpPr>
          <p:cNvPr id="7" name="Скругленный прямоугольник 6"/>
          <p:cNvSpPr/>
          <p:nvPr/>
        </p:nvSpPr>
        <p:spPr>
          <a:xfrm>
            <a:off x="714348" y="3000372"/>
            <a:ext cx="1428760" cy="1000132"/>
          </a:xfrm>
          <a:prstGeom prst="roundRect">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Текстильные товары</a:t>
            </a:r>
            <a:endParaRPr lang="ru-RU" dirty="0">
              <a:solidFill>
                <a:schemeClr val="tx1"/>
              </a:solidFill>
            </a:endParaRPr>
          </a:p>
        </p:txBody>
      </p:sp>
      <p:sp>
        <p:nvSpPr>
          <p:cNvPr id="8" name="Скругленный прямоугольник 7"/>
          <p:cNvSpPr/>
          <p:nvPr/>
        </p:nvSpPr>
        <p:spPr>
          <a:xfrm>
            <a:off x="4500562" y="5214950"/>
            <a:ext cx="1571636" cy="928694"/>
          </a:xfrm>
          <a:prstGeom prst="roundRect">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tx1"/>
                </a:solidFill>
              </a:rPr>
              <a:t>Строительные материалы за единицу длины</a:t>
            </a:r>
            <a:endParaRPr lang="ru-RU" sz="1400" dirty="0">
              <a:solidFill>
                <a:schemeClr val="tx1"/>
              </a:solidFill>
            </a:endParaRPr>
          </a:p>
        </p:txBody>
      </p:sp>
      <p:sp>
        <p:nvSpPr>
          <p:cNvPr id="9" name="Скругленный прямоугольник 8"/>
          <p:cNvSpPr/>
          <p:nvPr/>
        </p:nvSpPr>
        <p:spPr>
          <a:xfrm>
            <a:off x="4500562" y="1285860"/>
            <a:ext cx="1357322" cy="1428760"/>
          </a:xfrm>
          <a:prstGeom prst="roundRect">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Растения и животные</a:t>
            </a:r>
            <a:endParaRPr lang="ru-RU" dirty="0">
              <a:solidFill>
                <a:schemeClr val="tx1"/>
              </a:solidFill>
            </a:endParaRPr>
          </a:p>
        </p:txBody>
      </p:sp>
      <p:sp>
        <p:nvSpPr>
          <p:cNvPr id="10" name="Скругленный прямоугольник 9"/>
          <p:cNvSpPr/>
          <p:nvPr/>
        </p:nvSpPr>
        <p:spPr>
          <a:xfrm>
            <a:off x="428596" y="4429132"/>
            <a:ext cx="1500198" cy="1214446"/>
          </a:xfrm>
          <a:prstGeom prst="roundRect">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tx1"/>
                </a:solidFill>
              </a:rPr>
              <a:t>Мебельные гарнитуры бытового назначения</a:t>
            </a:r>
            <a:endParaRPr lang="ru-RU" sz="1400" dirty="0">
              <a:solidFill>
                <a:schemeClr val="tx1"/>
              </a:solidFill>
            </a:endParaRPr>
          </a:p>
        </p:txBody>
      </p:sp>
      <p:sp>
        <p:nvSpPr>
          <p:cNvPr id="11" name="Овал 10"/>
          <p:cNvSpPr/>
          <p:nvPr/>
        </p:nvSpPr>
        <p:spPr>
          <a:xfrm>
            <a:off x="2214546" y="5357826"/>
            <a:ext cx="1571636" cy="928694"/>
          </a:xfrm>
          <a:prstGeom prst="ellipse">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tx1"/>
                </a:solidFill>
              </a:rPr>
              <a:t>Технически сложные товары </a:t>
            </a:r>
            <a:endParaRPr lang="ru-RU" sz="1400" dirty="0">
              <a:solidFill>
                <a:schemeClr val="tx1"/>
              </a:solidFill>
            </a:endParaRPr>
          </a:p>
        </p:txBody>
      </p:sp>
      <p:sp>
        <p:nvSpPr>
          <p:cNvPr id="13" name="Овал 12"/>
          <p:cNvSpPr/>
          <p:nvPr/>
        </p:nvSpPr>
        <p:spPr>
          <a:xfrm>
            <a:off x="2500298" y="1357298"/>
            <a:ext cx="1571636" cy="1714512"/>
          </a:xfrm>
          <a:prstGeom prst="ellipse">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000" dirty="0" smtClean="0">
                <a:solidFill>
                  <a:schemeClr val="tx1"/>
                </a:solidFill>
              </a:rPr>
              <a:t>Изделия, изготовленные из полимерных материалов и контактирующие с пищевыми продуктами</a:t>
            </a:r>
            <a:endParaRPr lang="ru-RU" sz="1000" dirty="0">
              <a:solidFill>
                <a:schemeClr val="tx1"/>
              </a:solidFill>
            </a:endParaRPr>
          </a:p>
        </p:txBody>
      </p:sp>
      <p:sp>
        <p:nvSpPr>
          <p:cNvPr id="14" name="Овал 13"/>
          <p:cNvSpPr/>
          <p:nvPr/>
        </p:nvSpPr>
        <p:spPr>
          <a:xfrm>
            <a:off x="4286248" y="3214686"/>
            <a:ext cx="1071570" cy="1057276"/>
          </a:xfrm>
          <a:prstGeom prst="ellipse">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050" dirty="0" smtClean="0">
                <a:solidFill>
                  <a:schemeClr val="tx1"/>
                </a:solidFill>
              </a:rPr>
              <a:t>Авто и запчасти к ним</a:t>
            </a:r>
            <a:endParaRPr lang="ru-RU" sz="1050" dirty="0">
              <a:solidFill>
                <a:schemeClr val="tx1"/>
              </a:solidFill>
            </a:endParaRPr>
          </a:p>
        </p:txBody>
      </p:sp>
      <p:sp>
        <p:nvSpPr>
          <p:cNvPr id="16" name="Овал 15"/>
          <p:cNvSpPr/>
          <p:nvPr/>
        </p:nvSpPr>
        <p:spPr>
          <a:xfrm>
            <a:off x="6786578" y="5214950"/>
            <a:ext cx="1271590" cy="1128714"/>
          </a:xfrm>
          <a:prstGeom prst="ellipse">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tx1"/>
                </a:solidFill>
              </a:rPr>
              <a:t>Непериодические издания</a:t>
            </a:r>
            <a:endParaRPr lang="ru-RU" sz="1400" dirty="0">
              <a:solidFill>
                <a:schemeClr val="tx1"/>
              </a:solidFill>
            </a:endParaRPr>
          </a:p>
        </p:txBody>
      </p:sp>
      <p:sp>
        <p:nvSpPr>
          <p:cNvPr id="17" name="Скругленный прямоугольник 16"/>
          <p:cNvSpPr/>
          <p:nvPr/>
        </p:nvSpPr>
        <p:spPr>
          <a:xfrm>
            <a:off x="7929586" y="3357562"/>
            <a:ext cx="1000132" cy="1714512"/>
          </a:xfrm>
          <a:prstGeom prst="roundRect">
            <a:avLst/>
          </a:prstGeom>
          <a:solidFill>
            <a:schemeClr val="accent4">
              <a:lumMod val="20000"/>
              <a:lumOff val="80000"/>
            </a:schemeClr>
          </a:solidFill>
          <a:ln w="9525">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dirty="0" smtClean="0">
                <a:solidFill>
                  <a:schemeClr val="tx1"/>
                </a:solidFill>
              </a:rPr>
              <a:t>Ювелирные изделия и изделия из драгоценных металлов</a:t>
            </a:r>
            <a:endParaRPr lang="ru-RU" sz="1100" dirty="0">
              <a:solidFill>
                <a:schemeClr val="tx1"/>
              </a:solidFill>
            </a:endParaRPr>
          </a:p>
        </p:txBody>
      </p:sp>
      <p:sp>
        <p:nvSpPr>
          <p:cNvPr id="18" name="TextBox 17"/>
          <p:cNvSpPr txBox="1"/>
          <p:nvPr/>
        </p:nvSpPr>
        <p:spPr>
          <a:xfrm>
            <a:off x="571472" y="428604"/>
            <a:ext cx="8001056" cy="646331"/>
          </a:xfrm>
          <a:prstGeom prst="rect">
            <a:avLst/>
          </a:prstGeom>
          <a:noFill/>
        </p:spPr>
        <p:txBody>
          <a:bodyPr wrap="square" rtlCol="0">
            <a:spAutoFit/>
          </a:bodyPr>
          <a:lstStyle/>
          <a:p>
            <a:r>
              <a:rPr lang="ru-RU" b="1" dirty="0" smtClean="0">
                <a:solidFill>
                  <a:schemeClr val="accent1"/>
                </a:solidFill>
              </a:rPr>
              <a:t>          Перечень непродовольственных товаров надлежащего качества, </a:t>
            </a:r>
          </a:p>
          <a:p>
            <a:r>
              <a:rPr lang="ru-RU" b="1" dirty="0" smtClean="0">
                <a:solidFill>
                  <a:schemeClr val="accent1"/>
                </a:solidFill>
              </a:rPr>
              <a:t>                                                  не подлежащих обмену</a:t>
            </a:r>
            <a:endParaRPr lang="ru-RU" b="1" dirty="0">
              <a:solidFill>
                <a:schemeClr val="accent1"/>
              </a:solidFill>
            </a:endParaRPr>
          </a:p>
        </p:txBody>
      </p:sp>
      <p:cxnSp>
        <p:nvCxnSpPr>
          <p:cNvPr id="20" name="Прямая со стрелкой 19"/>
          <p:cNvCxnSpPr/>
          <p:nvPr/>
        </p:nvCxnSpPr>
        <p:spPr>
          <a:xfrm rot="10800000" flipV="1">
            <a:off x="2143108" y="1071546"/>
            <a:ext cx="1428760"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a:off x="6500826" y="785794"/>
            <a:ext cx="500066"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rot="16200000" flipH="1">
            <a:off x="5679289" y="1035827"/>
            <a:ext cx="1214446"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rot="5400000">
            <a:off x="3143240" y="2285992"/>
            <a:ext cx="2214578"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4348" y="785794"/>
            <a:ext cx="7429552" cy="369332"/>
          </a:xfrm>
          <a:prstGeom prst="rect">
            <a:avLst/>
          </a:prstGeom>
          <a:noFill/>
        </p:spPr>
        <p:txBody>
          <a:bodyPr wrap="square" rtlCol="0" anchor="ctr">
            <a:spAutoFit/>
          </a:bodyPr>
          <a:lstStyle/>
          <a:p>
            <a:r>
              <a:rPr lang="ru-RU" dirty="0" smtClean="0">
                <a:solidFill>
                  <a:srgbClr val="C00000"/>
                </a:solidFill>
              </a:rPr>
              <a:t>                                                  </a:t>
            </a:r>
            <a:r>
              <a:rPr lang="ru-RU" b="1" dirty="0" smtClean="0">
                <a:solidFill>
                  <a:srgbClr val="C00000"/>
                </a:solidFill>
              </a:rPr>
              <a:t>ОКАЗАНИЕ   УСЛУГ</a:t>
            </a:r>
            <a:endParaRPr lang="ru-RU" b="1" dirty="0">
              <a:solidFill>
                <a:srgbClr val="C00000"/>
              </a:solidFill>
            </a:endParaRPr>
          </a:p>
        </p:txBody>
      </p:sp>
      <p:sp>
        <p:nvSpPr>
          <p:cNvPr id="5" name="TextBox 4"/>
          <p:cNvSpPr txBox="1"/>
          <p:nvPr/>
        </p:nvSpPr>
        <p:spPr>
          <a:xfrm>
            <a:off x="428596" y="1214422"/>
            <a:ext cx="7858180" cy="1754326"/>
          </a:xfrm>
          <a:prstGeom prst="rect">
            <a:avLst/>
          </a:prstGeom>
          <a:noFill/>
        </p:spPr>
        <p:txBody>
          <a:bodyPr wrap="square" rtlCol="0">
            <a:spAutoFit/>
          </a:bodyPr>
          <a:lstStyle/>
          <a:p>
            <a:r>
              <a:rPr lang="ru-RU" dirty="0" smtClean="0"/>
              <a:t>При оказании бытовых услуг потребитель имеет право на:</a:t>
            </a:r>
          </a:p>
          <a:p>
            <a:endParaRPr lang="ru-RU" dirty="0" smtClean="0"/>
          </a:p>
          <a:p>
            <a:pPr marL="342900" indent="-342900">
              <a:buAutoNum type="arabicPeriod"/>
            </a:pPr>
            <a:r>
              <a:rPr lang="ru-RU" dirty="0" smtClean="0"/>
              <a:t>Информацию</a:t>
            </a:r>
          </a:p>
          <a:p>
            <a:pPr marL="342900" indent="-342900">
              <a:buAutoNum type="arabicPeriod"/>
            </a:pPr>
            <a:r>
              <a:rPr lang="ru-RU" dirty="0" smtClean="0"/>
              <a:t>Качество</a:t>
            </a:r>
          </a:p>
          <a:p>
            <a:pPr marL="342900" indent="-342900">
              <a:buAutoNum type="arabicPeriod"/>
            </a:pPr>
            <a:r>
              <a:rPr lang="ru-RU" dirty="0" smtClean="0"/>
              <a:t>Безопасность</a:t>
            </a:r>
          </a:p>
          <a:p>
            <a:pPr marL="342900" indent="-342900">
              <a:buAutoNum type="arabicPeriod"/>
            </a:pPr>
            <a:r>
              <a:rPr lang="ru-RU" dirty="0" smtClean="0"/>
              <a:t>Возмещение ущерба</a:t>
            </a:r>
            <a:endParaRPr lang="ru-RU" dirty="0"/>
          </a:p>
        </p:txBody>
      </p:sp>
      <p:sp>
        <p:nvSpPr>
          <p:cNvPr id="8" name="Скругленный прямоугольник 7"/>
          <p:cNvSpPr/>
          <p:nvPr/>
        </p:nvSpPr>
        <p:spPr>
          <a:xfrm>
            <a:off x="3000364" y="2071678"/>
            <a:ext cx="1500198" cy="700086"/>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ситуация</a:t>
            </a:r>
            <a:endParaRPr lang="ru-RU" dirty="0">
              <a:solidFill>
                <a:schemeClr val="tx1"/>
              </a:solidFill>
            </a:endParaRPr>
          </a:p>
        </p:txBody>
      </p:sp>
      <p:sp>
        <p:nvSpPr>
          <p:cNvPr id="9" name="Скругленный прямоугольник 8"/>
          <p:cNvSpPr/>
          <p:nvPr/>
        </p:nvSpPr>
        <p:spPr>
          <a:xfrm>
            <a:off x="4857752" y="2071678"/>
            <a:ext cx="1500198" cy="771524"/>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претензия</a:t>
            </a:r>
            <a:endParaRPr lang="ru-RU" dirty="0">
              <a:solidFill>
                <a:schemeClr val="tx1"/>
              </a:solidFill>
            </a:endParaRPr>
          </a:p>
        </p:txBody>
      </p:sp>
      <p:sp>
        <p:nvSpPr>
          <p:cNvPr id="10" name="Скругленный прямоугольник 9"/>
          <p:cNvSpPr/>
          <p:nvPr/>
        </p:nvSpPr>
        <p:spPr>
          <a:xfrm>
            <a:off x="6715140" y="1500174"/>
            <a:ext cx="1928826" cy="985838"/>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Добровольное разрешение спора</a:t>
            </a:r>
            <a:endParaRPr lang="ru-RU" dirty="0">
              <a:solidFill>
                <a:schemeClr val="tx1"/>
              </a:solidFill>
            </a:endParaRPr>
          </a:p>
        </p:txBody>
      </p:sp>
      <p:sp>
        <p:nvSpPr>
          <p:cNvPr id="11" name="Скругленный прямоугольник 10"/>
          <p:cNvSpPr/>
          <p:nvPr/>
        </p:nvSpPr>
        <p:spPr>
          <a:xfrm>
            <a:off x="6715140" y="2714620"/>
            <a:ext cx="2000264" cy="1000132"/>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Разрешение спора в суде</a:t>
            </a:r>
            <a:endParaRPr lang="ru-RU" dirty="0">
              <a:solidFill>
                <a:schemeClr val="tx1"/>
              </a:solidFill>
            </a:endParaRPr>
          </a:p>
        </p:txBody>
      </p:sp>
      <p:sp>
        <p:nvSpPr>
          <p:cNvPr id="12" name="TextBox 11"/>
          <p:cNvSpPr txBox="1"/>
          <p:nvPr/>
        </p:nvSpPr>
        <p:spPr>
          <a:xfrm>
            <a:off x="428596" y="3857628"/>
            <a:ext cx="8072494" cy="2308324"/>
          </a:xfrm>
          <a:prstGeom prst="rect">
            <a:avLst/>
          </a:prstGeom>
          <a:noFill/>
        </p:spPr>
        <p:txBody>
          <a:bodyPr wrap="square" rtlCol="0">
            <a:spAutoFit/>
          </a:bodyPr>
          <a:lstStyle/>
          <a:p>
            <a:r>
              <a:rPr lang="ru-RU" dirty="0" smtClean="0"/>
              <a:t>Если Исполнитель нарушил сроки выполнения работ (оказания услуг), то потребитель вправе:</a:t>
            </a:r>
          </a:p>
          <a:p>
            <a:pPr>
              <a:buFont typeface="Arial" pitchFamily="34" charset="0"/>
              <a:buChar char="•"/>
            </a:pPr>
            <a:r>
              <a:rPr lang="ru-RU" dirty="0" smtClean="0"/>
              <a:t> назначить исполнителю новый срок;</a:t>
            </a:r>
          </a:p>
          <a:p>
            <a:pPr>
              <a:buFont typeface="Arial" pitchFamily="34" charset="0"/>
              <a:buChar char="•"/>
            </a:pPr>
            <a:r>
              <a:rPr lang="ru-RU" dirty="0" smtClean="0"/>
              <a:t> поручить выполнение работы (оказание услуги третьим (другим) лицам за разумную цену или выполнить её своими силами и потребовать от исполнителя возмещения понесенных расходов;</a:t>
            </a:r>
          </a:p>
          <a:p>
            <a:pPr>
              <a:buFont typeface="Arial" pitchFamily="34" charset="0"/>
              <a:buChar char="•"/>
            </a:pPr>
            <a:r>
              <a:rPr lang="ru-RU" dirty="0" smtClean="0"/>
              <a:t> потребовать уменьшения цены за выполнение работы )оказание услуги);</a:t>
            </a:r>
          </a:p>
          <a:p>
            <a:pPr>
              <a:buFont typeface="Arial" pitchFamily="34" charset="0"/>
              <a:buChar char="•"/>
            </a:pPr>
            <a:r>
              <a:rPr lang="ru-RU" dirty="0" smtClean="0"/>
              <a:t> отказаться от исполнения договора о выполнении работы (оказании услуги)</a:t>
            </a:r>
            <a:endParaRPr lang="ru-RU" dirty="0"/>
          </a:p>
        </p:txBody>
      </p:sp>
      <p:cxnSp>
        <p:nvCxnSpPr>
          <p:cNvPr id="14" name="Прямая со стрелкой 13"/>
          <p:cNvCxnSpPr/>
          <p:nvPr/>
        </p:nvCxnSpPr>
        <p:spPr>
          <a:xfrm>
            <a:off x="4572000" y="2428868"/>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flipV="1">
            <a:off x="6286512" y="1857364"/>
            <a:ext cx="285752"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p:nvCxnSpPr>
        <p:spPr>
          <a:xfrm>
            <a:off x="6286512" y="3000372"/>
            <a:ext cx="285752"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1604" y="714356"/>
            <a:ext cx="6215106" cy="369332"/>
          </a:xfrm>
          <a:prstGeom prst="rect">
            <a:avLst/>
          </a:prstGeom>
          <a:noFill/>
        </p:spPr>
        <p:txBody>
          <a:bodyPr wrap="square" rtlCol="0">
            <a:spAutoFit/>
          </a:bodyPr>
          <a:lstStyle/>
          <a:p>
            <a:pPr algn="ctr"/>
            <a:r>
              <a:rPr lang="ru-RU" b="1" dirty="0" smtClean="0"/>
              <a:t> </a:t>
            </a:r>
            <a:r>
              <a:rPr lang="ru-RU" b="1" dirty="0" smtClean="0">
                <a:solidFill>
                  <a:srgbClr val="C00000"/>
                </a:solidFill>
              </a:rPr>
              <a:t>ОКАЗАНИЕ   УСЛУГ</a:t>
            </a:r>
            <a:endParaRPr lang="ru-RU" b="1" dirty="0">
              <a:solidFill>
                <a:srgbClr val="C00000"/>
              </a:solidFill>
            </a:endParaRPr>
          </a:p>
        </p:txBody>
      </p:sp>
      <p:sp>
        <p:nvSpPr>
          <p:cNvPr id="3" name="TextBox 2"/>
          <p:cNvSpPr txBox="1"/>
          <p:nvPr/>
        </p:nvSpPr>
        <p:spPr>
          <a:xfrm>
            <a:off x="1000100" y="1142984"/>
            <a:ext cx="7286676" cy="369332"/>
          </a:xfrm>
          <a:prstGeom prst="rect">
            <a:avLst/>
          </a:prstGeom>
          <a:noFill/>
        </p:spPr>
        <p:txBody>
          <a:bodyPr wrap="square" rtlCol="0">
            <a:spAutoFit/>
          </a:bodyPr>
          <a:lstStyle/>
          <a:p>
            <a:r>
              <a:rPr lang="ru-RU" dirty="0" smtClean="0"/>
              <a:t>             </a:t>
            </a:r>
            <a:r>
              <a:rPr lang="ru-RU" b="1" dirty="0" smtClean="0">
                <a:solidFill>
                  <a:srgbClr val="C00000"/>
                </a:solidFill>
              </a:rPr>
              <a:t>услуги, регулируемые Законом  «О защите прав потребителей»</a:t>
            </a:r>
            <a:endParaRPr lang="ru-RU" b="1" dirty="0">
              <a:solidFill>
                <a:srgbClr val="C00000"/>
              </a:solidFill>
            </a:endParaRPr>
          </a:p>
        </p:txBody>
      </p:sp>
      <p:sp>
        <p:nvSpPr>
          <p:cNvPr id="4" name="Овал 3"/>
          <p:cNvSpPr/>
          <p:nvPr/>
        </p:nvSpPr>
        <p:spPr>
          <a:xfrm>
            <a:off x="285720" y="2143116"/>
            <a:ext cx="1357322" cy="857256"/>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ПОЧТОВЫЕ</a:t>
            </a:r>
            <a:endParaRPr lang="ru-RU" sz="1200" b="1" dirty="0">
              <a:solidFill>
                <a:schemeClr val="tx1"/>
              </a:solidFill>
            </a:endParaRPr>
          </a:p>
        </p:txBody>
      </p:sp>
      <p:sp>
        <p:nvSpPr>
          <p:cNvPr id="5" name="Овал 4"/>
          <p:cNvSpPr/>
          <p:nvPr/>
        </p:nvSpPr>
        <p:spPr>
          <a:xfrm>
            <a:off x="2428860" y="2857496"/>
            <a:ext cx="914400" cy="914400"/>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err="1" smtClean="0">
                <a:solidFill>
                  <a:schemeClr val="tx1"/>
                </a:solidFill>
              </a:rPr>
              <a:t>жкх</a:t>
            </a:r>
            <a:endParaRPr lang="ru-RU" b="1" dirty="0">
              <a:solidFill>
                <a:schemeClr val="tx1"/>
              </a:solidFill>
            </a:endParaRPr>
          </a:p>
        </p:txBody>
      </p:sp>
      <p:sp>
        <p:nvSpPr>
          <p:cNvPr id="6" name="Овал 5"/>
          <p:cNvSpPr/>
          <p:nvPr/>
        </p:nvSpPr>
        <p:spPr>
          <a:xfrm>
            <a:off x="6143636" y="4214818"/>
            <a:ext cx="2143108" cy="1128714"/>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строительные услуги (подряд), долевое участие</a:t>
            </a:r>
            <a:endParaRPr lang="ru-RU" sz="1200" b="1" dirty="0">
              <a:solidFill>
                <a:schemeClr val="tx1"/>
              </a:solidFill>
            </a:endParaRPr>
          </a:p>
        </p:txBody>
      </p:sp>
      <p:sp>
        <p:nvSpPr>
          <p:cNvPr id="7" name="Овал 6"/>
          <p:cNvSpPr/>
          <p:nvPr/>
        </p:nvSpPr>
        <p:spPr>
          <a:xfrm>
            <a:off x="2786050" y="3929066"/>
            <a:ext cx="2071702" cy="914400"/>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ТУРИСТИЧЕСКИЕ УСЛУГИ</a:t>
            </a:r>
            <a:endParaRPr lang="ru-RU" sz="1200" b="1" dirty="0">
              <a:solidFill>
                <a:schemeClr val="tx1"/>
              </a:solidFill>
            </a:endParaRPr>
          </a:p>
        </p:txBody>
      </p:sp>
      <p:sp>
        <p:nvSpPr>
          <p:cNvPr id="8" name="Овал 7"/>
          <p:cNvSpPr/>
          <p:nvPr/>
        </p:nvSpPr>
        <p:spPr>
          <a:xfrm>
            <a:off x="7643834" y="1500174"/>
            <a:ext cx="1357322" cy="1071570"/>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solidFill>
                  <a:schemeClr val="tx1"/>
                </a:solidFill>
              </a:rPr>
              <a:t>УСЛУГИ ПРОКАТА</a:t>
            </a:r>
            <a:endParaRPr lang="ru-RU" sz="1400" b="1" dirty="0">
              <a:solidFill>
                <a:schemeClr val="tx1"/>
              </a:solidFill>
            </a:endParaRPr>
          </a:p>
        </p:txBody>
      </p:sp>
      <p:sp>
        <p:nvSpPr>
          <p:cNvPr id="9" name="Овал 8"/>
          <p:cNvSpPr/>
          <p:nvPr/>
        </p:nvSpPr>
        <p:spPr>
          <a:xfrm>
            <a:off x="3500430" y="1785926"/>
            <a:ext cx="2286016" cy="857256"/>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ОБРАЗОВАТЕЛЬНЫЕ УСЛУГИ</a:t>
            </a:r>
            <a:endParaRPr lang="ru-RU" sz="1200" b="1" dirty="0">
              <a:solidFill>
                <a:schemeClr val="tx1"/>
              </a:solidFill>
            </a:endParaRPr>
          </a:p>
        </p:txBody>
      </p:sp>
      <p:sp>
        <p:nvSpPr>
          <p:cNvPr id="10" name="Овал 9"/>
          <p:cNvSpPr/>
          <p:nvPr/>
        </p:nvSpPr>
        <p:spPr>
          <a:xfrm>
            <a:off x="6858016" y="2857496"/>
            <a:ext cx="2071702" cy="1214446"/>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Перевозка граждан, багажа и грузов</a:t>
            </a:r>
            <a:endParaRPr lang="ru-RU" sz="1200" b="1" dirty="0">
              <a:solidFill>
                <a:schemeClr val="tx1"/>
              </a:solidFill>
            </a:endParaRPr>
          </a:p>
        </p:txBody>
      </p:sp>
      <p:sp>
        <p:nvSpPr>
          <p:cNvPr id="11" name="Овал 10"/>
          <p:cNvSpPr/>
          <p:nvPr/>
        </p:nvSpPr>
        <p:spPr>
          <a:xfrm>
            <a:off x="1928794" y="1643050"/>
            <a:ext cx="1071570" cy="1071570"/>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УСЛУГИ СВЯЗИ</a:t>
            </a:r>
            <a:endParaRPr lang="ru-RU" sz="1200" b="1" dirty="0">
              <a:solidFill>
                <a:schemeClr val="tx1"/>
              </a:solidFill>
            </a:endParaRPr>
          </a:p>
        </p:txBody>
      </p:sp>
      <p:sp>
        <p:nvSpPr>
          <p:cNvPr id="12" name="Овал 11"/>
          <p:cNvSpPr/>
          <p:nvPr/>
        </p:nvSpPr>
        <p:spPr>
          <a:xfrm>
            <a:off x="571472" y="3286124"/>
            <a:ext cx="1714512" cy="914400"/>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МЕДИЦИНСКИЕ УСЛУГИ</a:t>
            </a:r>
            <a:endParaRPr lang="ru-RU" sz="1200" b="1" dirty="0">
              <a:solidFill>
                <a:schemeClr val="tx1"/>
              </a:solidFill>
            </a:endParaRPr>
          </a:p>
        </p:txBody>
      </p:sp>
      <p:sp>
        <p:nvSpPr>
          <p:cNvPr id="13" name="Овал 12"/>
          <p:cNvSpPr/>
          <p:nvPr/>
        </p:nvSpPr>
        <p:spPr>
          <a:xfrm>
            <a:off x="285720" y="857232"/>
            <a:ext cx="1000132" cy="1000132"/>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solidFill>
                  <a:schemeClr val="tx1"/>
                </a:solidFill>
              </a:rPr>
              <a:t>ТАКСИ</a:t>
            </a:r>
            <a:endParaRPr lang="ru-RU" sz="1400" b="1" dirty="0">
              <a:solidFill>
                <a:schemeClr val="tx1"/>
              </a:solidFill>
            </a:endParaRPr>
          </a:p>
        </p:txBody>
      </p:sp>
      <p:sp>
        <p:nvSpPr>
          <p:cNvPr id="14" name="Овал 13"/>
          <p:cNvSpPr/>
          <p:nvPr/>
        </p:nvSpPr>
        <p:spPr>
          <a:xfrm>
            <a:off x="6000760" y="1643050"/>
            <a:ext cx="1357322" cy="1057276"/>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dirty="0" smtClean="0">
                <a:solidFill>
                  <a:schemeClr val="tx1"/>
                </a:solidFill>
              </a:rPr>
              <a:t>АРЕНДА</a:t>
            </a:r>
            <a:endParaRPr lang="ru-RU" sz="1400" b="1" dirty="0">
              <a:solidFill>
                <a:schemeClr val="tx1"/>
              </a:solidFill>
            </a:endParaRPr>
          </a:p>
        </p:txBody>
      </p:sp>
      <p:sp>
        <p:nvSpPr>
          <p:cNvPr id="15" name="Овал 14"/>
          <p:cNvSpPr/>
          <p:nvPr/>
        </p:nvSpPr>
        <p:spPr>
          <a:xfrm>
            <a:off x="4143372" y="2786058"/>
            <a:ext cx="1071570" cy="1071570"/>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Услуги юристов</a:t>
            </a:r>
            <a:endParaRPr lang="ru-RU" sz="1200" b="1" dirty="0">
              <a:solidFill>
                <a:schemeClr val="tx1"/>
              </a:solidFill>
            </a:endParaRPr>
          </a:p>
        </p:txBody>
      </p:sp>
      <p:sp>
        <p:nvSpPr>
          <p:cNvPr id="16" name="Овал 15"/>
          <p:cNvSpPr/>
          <p:nvPr/>
        </p:nvSpPr>
        <p:spPr>
          <a:xfrm>
            <a:off x="5429256" y="3000372"/>
            <a:ext cx="1214446" cy="1143008"/>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b="1" dirty="0" smtClean="0">
                <a:solidFill>
                  <a:schemeClr val="tx1"/>
                </a:solidFill>
              </a:rPr>
              <a:t>хранения</a:t>
            </a:r>
            <a:endParaRPr lang="ru-RU" sz="1100" b="1" dirty="0">
              <a:solidFill>
                <a:schemeClr val="tx1"/>
              </a:solidFill>
            </a:endParaRPr>
          </a:p>
        </p:txBody>
      </p:sp>
      <p:sp>
        <p:nvSpPr>
          <p:cNvPr id="17" name="Овал 16"/>
          <p:cNvSpPr/>
          <p:nvPr/>
        </p:nvSpPr>
        <p:spPr>
          <a:xfrm>
            <a:off x="5429256" y="5572140"/>
            <a:ext cx="1643074" cy="914400"/>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b="1" dirty="0" smtClean="0">
                <a:solidFill>
                  <a:schemeClr val="tx1"/>
                </a:solidFill>
              </a:rPr>
              <a:t>Салонов красоты и фитнес- центров</a:t>
            </a:r>
            <a:endParaRPr lang="ru-RU" sz="1100" b="1" dirty="0">
              <a:solidFill>
                <a:schemeClr val="tx1"/>
              </a:solidFill>
            </a:endParaRPr>
          </a:p>
        </p:txBody>
      </p:sp>
      <p:sp>
        <p:nvSpPr>
          <p:cNvPr id="18" name="Овал 17"/>
          <p:cNvSpPr/>
          <p:nvPr/>
        </p:nvSpPr>
        <p:spPr>
          <a:xfrm>
            <a:off x="1714480" y="4572008"/>
            <a:ext cx="1214446" cy="1143008"/>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комиссия</a:t>
            </a:r>
            <a:endParaRPr lang="ru-RU" sz="1200" b="1" dirty="0">
              <a:solidFill>
                <a:schemeClr val="tx1"/>
              </a:solidFill>
            </a:endParaRPr>
          </a:p>
        </p:txBody>
      </p:sp>
      <p:sp>
        <p:nvSpPr>
          <p:cNvPr id="19" name="Овал 18"/>
          <p:cNvSpPr/>
          <p:nvPr/>
        </p:nvSpPr>
        <p:spPr>
          <a:xfrm>
            <a:off x="142844" y="4429132"/>
            <a:ext cx="1285884" cy="1285884"/>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b="1" dirty="0" smtClean="0">
                <a:solidFill>
                  <a:schemeClr val="tx1"/>
                </a:solidFill>
              </a:rPr>
              <a:t>Услуги риэлторов</a:t>
            </a:r>
            <a:endParaRPr lang="ru-RU" sz="1100" b="1" dirty="0">
              <a:solidFill>
                <a:schemeClr val="tx1"/>
              </a:solidFill>
            </a:endParaRPr>
          </a:p>
        </p:txBody>
      </p:sp>
      <p:sp>
        <p:nvSpPr>
          <p:cNvPr id="20" name="Овал 19"/>
          <p:cNvSpPr/>
          <p:nvPr/>
        </p:nvSpPr>
        <p:spPr>
          <a:xfrm>
            <a:off x="2786050" y="5572140"/>
            <a:ext cx="1785950" cy="914400"/>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b="1" dirty="0" smtClean="0">
                <a:solidFill>
                  <a:schemeClr val="tx1"/>
                </a:solidFill>
              </a:rPr>
              <a:t>Ветеринарные услуги</a:t>
            </a:r>
            <a:endParaRPr lang="ru-RU" sz="1100" b="1" dirty="0">
              <a:solidFill>
                <a:schemeClr val="tx1"/>
              </a:solidFill>
            </a:endParaRPr>
          </a:p>
        </p:txBody>
      </p:sp>
      <p:sp>
        <p:nvSpPr>
          <p:cNvPr id="21" name="Овал 20"/>
          <p:cNvSpPr/>
          <p:nvPr/>
        </p:nvSpPr>
        <p:spPr>
          <a:xfrm>
            <a:off x="4286248" y="4786322"/>
            <a:ext cx="1643074" cy="914400"/>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страхования</a:t>
            </a:r>
            <a:endParaRPr lang="ru-RU" sz="1200" b="1" dirty="0">
              <a:solidFill>
                <a:schemeClr val="tx1"/>
              </a:solidFill>
            </a:endParaRPr>
          </a:p>
        </p:txBody>
      </p:sp>
      <p:sp>
        <p:nvSpPr>
          <p:cNvPr id="22" name="TextBox 21"/>
          <p:cNvSpPr txBox="1"/>
          <p:nvPr/>
        </p:nvSpPr>
        <p:spPr>
          <a:xfrm>
            <a:off x="3571868" y="2143116"/>
            <a:ext cx="214314" cy="369332"/>
          </a:xfrm>
          <a:prstGeom prst="rect">
            <a:avLst/>
          </a:prstGeom>
          <a:noFill/>
        </p:spPr>
        <p:txBody>
          <a:bodyPr wrap="square" rtlCol="0">
            <a:spAutoFit/>
          </a:bodyPr>
          <a:lstStyle/>
          <a:p>
            <a:endParaRPr lang="ru-RU" dirty="0"/>
          </a:p>
        </p:txBody>
      </p:sp>
      <p:sp>
        <p:nvSpPr>
          <p:cNvPr id="23" name="Овал 22"/>
          <p:cNvSpPr/>
          <p:nvPr/>
        </p:nvSpPr>
        <p:spPr>
          <a:xfrm>
            <a:off x="1071538" y="5643578"/>
            <a:ext cx="914400" cy="914400"/>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050" b="1" dirty="0" smtClean="0">
                <a:solidFill>
                  <a:schemeClr val="tx1"/>
                </a:solidFill>
              </a:rPr>
              <a:t>иные</a:t>
            </a:r>
            <a:endParaRPr lang="ru-RU" sz="1050" b="1" dirty="0">
              <a:solidFill>
                <a:schemeClr val="tx1"/>
              </a:solidFill>
            </a:endParaRPr>
          </a:p>
        </p:txBody>
      </p:sp>
      <p:sp>
        <p:nvSpPr>
          <p:cNvPr id="24" name="Овал 23"/>
          <p:cNvSpPr/>
          <p:nvPr/>
        </p:nvSpPr>
        <p:spPr>
          <a:xfrm>
            <a:off x="7500958" y="5572140"/>
            <a:ext cx="914400" cy="914400"/>
          </a:xfrm>
          <a:prstGeom prst="ellipse">
            <a:avLst/>
          </a:prstGeom>
          <a:solidFill>
            <a:schemeClr val="bg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b="1" dirty="0" smtClean="0">
                <a:solidFill>
                  <a:schemeClr val="tx1"/>
                </a:solidFill>
              </a:rPr>
              <a:t>иные для дома</a:t>
            </a:r>
            <a:endParaRPr lang="ru-RU" sz="1200" b="1"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00100" y="571480"/>
            <a:ext cx="7572428" cy="369332"/>
          </a:xfrm>
          <a:prstGeom prst="rect">
            <a:avLst/>
          </a:prstGeom>
          <a:noFill/>
        </p:spPr>
        <p:txBody>
          <a:bodyPr wrap="square" rtlCol="0">
            <a:spAutoFit/>
          </a:bodyPr>
          <a:lstStyle/>
          <a:p>
            <a:r>
              <a:rPr lang="ru-RU" dirty="0" smtClean="0"/>
              <a:t>     </a:t>
            </a:r>
            <a:r>
              <a:rPr lang="ru-RU" b="1" dirty="0" smtClean="0">
                <a:solidFill>
                  <a:schemeClr val="accent2"/>
                </a:solidFill>
              </a:rPr>
              <a:t>ЧТО ДЕЛАТЬ , ЕСЛИ СЧИТАЕТЕ,  ЧТО ВАШИ ПРАВА НАРУШЕНЫ?</a:t>
            </a:r>
            <a:endParaRPr lang="ru-RU" b="1" dirty="0">
              <a:solidFill>
                <a:schemeClr val="accent2"/>
              </a:solidFill>
            </a:endParaRPr>
          </a:p>
        </p:txBody>
      </p:sp>
      <p:sp>
        <p:nvSpPr>
          <p:cNvPr id="4" name="Овал 3"/>
          <p:cNvSpPr/>
          <p:nvPr/>
        </p:nvSpPr>
        <p:spPr>
          <a:xfrm>
            <a:off x="357158" y="1071546"/>
            <a:ext cx="2357454" cy="1357322"/>
          </a:xfrm>
          <a:prstGeom prst="ellipse">
            <a:avLst/>
          </a:prstGeom>
          <a:solidFill>
            <a:schemeClr val="accent3">
              <a:lumMod val="40000"/>
              <a:lumOff val="60000"/>
            </a:schemeClr>
          </a:solidFill>
          <a:ln w="9525">
            <a:solidFill>
              <a:srgbClr val="3686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050" dirty="0" smtClean="0">
                <a:solidFill>
                  <a:schemeClr val="tx1"/>
                </a:solidFill>
              </a:rPr>
              <a:t>СОСТАВИТЬ ПРЕТЕНЗИЮ в 2-х экземплярах в адрес ПРОДАВЦА САМОСТОЯТЕЛЬНО</a:t>
            </a:r>
            <a:endParaRPr lang="ru-RU" sz="1050" dirty="0">
              <a:solidFill>
                <a:schemeClr val="tx1"/>
              </a:solidFill>
            </a:endParaRPr>
          </a:p>
        </p:txBody>
      </p:sp>
      <p:sp>
        <p:nvSpPr>
          <p:cNvPr id="5" name="Овал 4"/>
          <p:cNvSpPr/>
          <p:nvPr/>
        </p:nvSpPr>
        <p:spPr>
          <a:xfrm>
            <a:off x="3286116" y="1214422"/>
            <a:ext cx="3143272" cy="1857388"/>
          </a:xfrm>
          <a:prstGeom prst="ellipse">
            <a:avLst/>
          </a:prstGeom>
          <a:solidFill>
            <a:schemeClr val="accent3">
              <a:lumMod val="40000"/>
              <a:lumOff val="6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dirty="0" smtClean="0">
                <a:solidFill>
                  <a:schemeClr val="tx1"/>
                </a:solidFill>
              </a:rPr>
              <a:t>ОБРАТИТЬСЯ В ОРГАНИЗАЦИЮ, ГДЕ ПОМОГУТ СОСТАВИТЬ ПРЕТЕНЗИЮ ИЛИ ИСКОВОЕ ЗАЯВЛЕНИЕ, НАПРИМЕР, В Общественную приемную по защите прав потребителей</a:t>
            </a:r>
            <a:endParaRPr lang="ru-RU" sz="1100" dirty="0">
              <a:solidFill>
                <a:schemeClr val="tx1"/>
              </a:solidFill>
            </a:endParaRPr>
          </a:p>
        </p:txBody>
      </p:sp>
      <p:sp>
        <p:nvSpPr>
          <p:cNvPr id="6" name="Овал 5"/>
          <p:cNvSpPr/>
          <p:nvPr/>
        </p:nvSpPr>
        <p:spPr>
          <a:xfrm>
            <a:off x="1214414" y="2857496"/>
            <a:ext cx="2000264" cy="1214446"/>
          </a:xfrm>
          <a:prstGeom prst="ellipse">
            <a:avLst/>
          </a:prstGeom>
          <a:solidFill>
            <a:schemeClr val="accent3">
              <a:lumMod val="40000"/>
              <a:lumOff val="6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100" dirty="0" smtClean="0">
                <a:solidFill>
                  <a:schemeClr val="tx1"/>
                </a:solidFill>
              </a:rPr>
              <a:t>ОБРАТИТЬСЯ С ПРЕТЕНЗИЕЙ В МАГАЗИН</a:t>
            </a:r>
            <a:endParaRPr lang="ru-RU" sz="1100" dirty="0">
              <a:solidFill>
                <a:schemeClr val="tx1"/>
              </a:solidFill>
            </a:endParaRPr>
          </a:p>
        </p:txBody>
      </p:sp>
      <p:sp>
        <p:nvSpPr>
          <p:cNvPr id="10" name="TextBox 9"/>
          <p:cNvSpPr txBox="1"/>
          <p:nvPr/>
        </p:nvSpPr>
        <p:spPr>
          <a:xfrm>
            <a:off x="285720" y="4000504"/>
            <a:ext cx="1571636" cy="369332"/>
          </a:xfrm>
          <a:prstGeom prst="rect">
            <a:avLst/>
          </a:prstGeom>
          <a:noFill/>
        </p:spPr>
        <p:txBody>
          <a:bodyPr wrap="square" rtlCol="0">
            <a:spAutoFit/>
          </a:bodyPr>
          <a:lstStyle/>
          <a:p>
            <a:r>
              <a:rPr lang="ru-RU" dirty="0" smtClean="0"/>
              <a:t>продавец</a:t>
            </a:r>
            <a:endParaRPr lang="ru-RU" dirty="0"/>
          </a:p>
        </p:txBody>
      </p:sp>
      <p:sp>
        <p:nvSpPr>
          <p:cNvPr id="11" name="Прямоугольник 10"/>
          <p:cNvSpPr/>
          <p:nvPr/>
        </p:nvSpPr>
        <p:spPr>
          <a:xfrm>
            <a:off x="285720" y="4786322"/>
            <a:ext cx="1571636" cy="135732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rPr>
              <a:t>Удовлетворяет требования потребителя</a:t>
            </a:r>
            <a:endParaRPr lang="ru-RU" sz="1600" dirty="0">
              <a:solidFill>
                <a:schemeClr val="tx1"/>
              </a:solidFill>
            </a:endParaRPr>
          </a:p>
        </p:txBody>
      </p:sp>
      <p:sp>
        <p:nvSpPr>
          <p:cNvPr id="12" name="Прямоугольник 11"/>
          <p:cNvSpPr/>
          <p:nvPr/>
        </p:nvSpPr>
        <p:spPr>
          <a:xfrm>
            <a:off x="2357422" y="4786322"/>
            <a:ext cx="2000264" cy="142876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rPr>
              <a:t>Отказывает в удовлетворении требований потребителя</a:t>
            </a:r>
            <a:endParaRPr lang="ru-RU" sz="1600" dirty="0">
              <a:solidFill>
                <a:schemeClr val="tx1"/>
              </a:solidFill>
            </a:endParaRPr>
          </a:p>
        </p:txBody>
      </p:sp>
      <p:sp>
        <p:nvSpPr>
          <p:cNvPr id="13" name="TextBox 12"/>
          <p:cNvSpPr txBox="1"/>
          <p:nvPr/>
        </p:nvSpPr>
        <p:spPr>
          <a:xfrm>
            <a:off x="4643438" y="3500438"/>
            <a:ext cx="1500198" cy="369332"/>
          </a:xfrm>
          <a:prstGeom prst="rect">
            <a:avLst/>
          </a:prstGeom>
          <a:noFill/>
        </p:spPr>
        <p:txBody>
          <a:bodyPr wrap="square" rtlCol="0">
            <a:spAutoFit/>
          </a:bodyPr>
          <a:lstStyle/>
          <a:p>
            <a:r>
              <a:rPr lang="ru-RU" dirty="0" smtClean="0"/>
              <a:t>продавец</a:t>
            </a:r>
            <a:endParaRPr lang="ru-RU" dirty="0"/>
          </a:p>
        </p:txBody>
      </p:sp>
      <p:sp>
        <p:nvSpPr>
          <p:cNvPr id="14" name="Скругленная прямоугольная выноска 13"/>
          <p:cNvSpPr/>
          <p:nvPr/>
        </p:nvSpPr>
        <p:spPr>
          <a:xfrm>
            <a:off x="6786578" y="1142984"/>
            <a:ext cx="2214578" cy="1500198"/>
          </a:xfrm>
          <a:prstGeom prst="wedgeRoundRectCallout">
            <a:avLst/>
          </a:prstGeom>
          <a:solidFill>
            <a:schemeClr val="accent3">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tx1"/>
                </a:solidFill>
              </a:rPr>
              <a:t>Принимает претензию, расписывается на втором экземпляре в том, что получил и ставит дату</a:t>
            </a:r>
            <a:endParaRPr lang="ru-RU" sz="1400" dirty="0">
              <a:solidFill>
                <a:schemeClr val="tx1"/>
              </a:solidFill>
            </a:endParaRPr>
          </a:p>
        </p:txBody>
      </p:sp>
      <p:sp>
        <p:nvSpPr>
          <p:cNvPr id="15" name="Скругленная прямоугольная выноска 14"/>
          <p:cNvSpPr/>
          <p:nvPr/>
        </p:nvSpPr>
        <p:spPr>
          <a:xfrm>
            <a:off x="6215074" y="3143248"/>
            <a:ext cx="2200284" cy="1785950"/>
          </a:xfrm>
          <a:prstGeom prst="wedgeRoundRectCallout">
            <a:avLst/>
          </a:prstGeom>
          <a:solidFill>
            <a:schemeClr val="accent3">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200" dirty="0" smtClean="0">
                <a:solidFill>
                  <a:schemeClr val="tx1"/>
                </a:solidFill>
              </a:rPr>
              <a:t>ПРОДАВЕЦ ОТКАЗАЛСЯ ПРИНЯТЬ ПРЕТЕНЗИЮ.</a:t>
            </a:r>
          </a:p>
          <a:p>
            <a:pPr algn="ctr"/>
            <a:r>
              <a:rPr lang="ru-RU" sz="1200" dirty="0" smtClean="0">
                <a:solidFill>
                  <a:schemeClr val="tx1"/>
                </a:solidFill>
              </a:rPr>
              <a:t>Претензию нужно направить в адрес продавца заказным письмом или по электронной почте</a:t>
            </a:r>
            <a:endParaRPr lang="ru-RU" sz="1200" dirty="0">
              <a:solidFill>
                <a:schemeClr val="tx1"/>
              </a:solidFill>
            </a:endParaRPr>
          </a:p>
        </p:txBody>
      </p:sp>
      <p:cxnSp>
        <p:nvCxnSpPr>
          <p:cNvPr id="17" name="Прямая со стрелкой 16"/>
          <p:cNvCxnSpPr/>
          <p:nvPr/>
        </p:nvCxnSpPr>
        <p:spPr>
          <a:xfrm>
            <a:off x="11215734" y="4000504"/>
            <a:ext cx="914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Скругленный прямоугольник 17"/>
          <p:cNvSpPr/>
          <p:nvPr/>
        </p:nvSpPr>
        <p:spPr>
          <a:xfrm>
            <a:off x="5429256" y="5286388"/>
            <a:ext cx="3000396" cy="928694"/>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tx1"/>
                </a:solidFill>
              </a:rPr>
              <a:t>ПОТРЕБИТЕЛЬ ОБРАЩАЕТСЯ В СУД С ИСКОМ О ЗАЩИТЕ СВОИХ ПРАВ</a:t>
            </a:r>
            <a:endParaRPr lang="ru-RU" sz="1400" dirty="0">
              <a:solidFill>
                <a:schemeClr val="tx1"/>
              </a:solidFill>
            </a:endParaRPr>
          </a:p>
        </p:txBody>
      </p:sp>
      <p:cxnSp>
        <p:nvCxnSpPr>
          <p:cNvPr id="20" name="Прямая со стрелкой 19"/>
          <p:cNvCxnSpPr/>
          <p:nvPr/>
        </p:nvCxnSpPr>
        <p:spPr>
          <a:xfrm rot="10800000" flipV="1">
            <a:off x="2428860" y="1000108"/>
            <a:ext cx="428628"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Прямая со стрелкой 21"/>
          <p:cNvCxnSpPr/>
          <p:nvPr/>
        </p:nvCxnSpPr>
        <p:spPr>
          <a:xfrm>
            <a:off x="3286116" y="1071546"/>
            <a:ext cx="428628"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rot="16200000" flipH="1">
            <a:off x="2000232" y="2571744"/>
            <a:ext cx="357190"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p:cNvCxnSpPr/>
          <p:nvPr/>
        </p:nvCxnSpPr>
        <p:spPr>
          <a:xfrm rot="10800000" flipV="1">
            <a:off x="3286116" y="3000372"/>
            <a:ext cx="642942"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a:off x="3286116" y="3786190"/>
            <a:ext cx="1285884"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p:nvPr/>
        </p:nvCxnSpPr>
        <p:spPr>
          <a:xfrm flipV="1">
            <a:off x="5715008" y="2643182"/>
            <a:ext cx="928694"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p:nvPr/>
        </p:nvCxnSpPr>
        <p:spPr>
          <a:xfrm>
            <a:off x="5500694" y="3929066"/>
            <a:ext cx="642942"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Прямая со стрелкой 35"/>
          <p:cNvCxnSpPr/>
          <p:nvPr/>
        </p:nvCxnSpPr>
        <p:spPr>
          <a:xfrm rot="10800000" flipV="1">
            <a:off x="928662" y="3786190"/>
            <a:ext cx="357190"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Прямая со стрелкой 37"/>
          <p:cNvCxnSpPr/>
          <p:nvPr/>
        </p:nvCxnSpPr>
        <p:spPr>
          <a:xfrm>
            <a:off x="1428728" y="4214818"/>
            <a:ext cx="1643074" cy="4286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Прямая со стрелкой 39"/>
          <p:cNvCxnSpPr/>
          <p:nvPr/>
        </p:nvCxnSpPr>
        <p:spPr>
          <a:xfrm rot="5400000">
            <a:off x="714348" y="4500570"/>
            <a:ext cx="214314"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Прямая со стрелкой 41"/>
          <p:cNvCxnSpPr/>
          <p:nvPr/>
        </p:nvCxnSpPr>
        <p:spPr>
          <a:xfrm>
            <a:off x="4572000" y="5715016"/>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500043"/>
            <a:ext cx="8072494" cy="2215991"/>
          </a:xfrm>
          <a:prstGeom prst="rect">
            <a:avLst/>
          </a:prstGeom>
          <a:noFill/>
        </p:spPr>
        <p:txBody>
          <a:bodyPr wrap="square" rtlCol="0">
            <a:spAutoFit/>
          </a:bodyPr>
          <a:lstStyle/>
          <a:p>
            <a:r>
              <a:rPr lang="ru-RU" dirty="0" smtClean="0">
                <a:solidFill>
                  <a:srgbClr val="C00000"/>
                </a:solidFill>
              </a:rPr>
              <a:t>Требования потребителя </a:t>
            </a:r>
          </a:p>
          <a:p>
            <a:r>
              <a:rPr lang="ru-RU" dirty="0" smtClean="0">
                <a:solidFill>
                  <a:srgbClr val="C00000"/>
                </a:solidFill>
              </a:rPr>
              <a:t>должны удовлетворятся продавцом (исполнителем услуг) в сроки:</a:t>
            </a:r>
          </a:p>
          <a:p>
            <a:endParaRPr lang="ru-RU" dirty="0" smtClean="0"/>
          </a:p>
          <a:p>
            <a:endParaRPr lang="ru-RU" sz="1200" dirty="0" smtClean="0"/>
          </a:p>
          <a:p>
            <a:endParaRPr lang="ru-RU" dirty="0" smtClean="0"/>
          </a:p>
          <a:p>
            <a:endParaRPr lang="ru-RU" dirty="0" smtClean="0"/>
          </a:p>
          <a:p>
            <a:endParaRPr lang="ru-RU" dirty="0" smtClean="0"/>
          </a:p>
          <a:p>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3889301823"/>
              </p:ext>
            </p:extLst>
          </p:nvPr>
        </p:nvGraphicFramePr>
        <p:xfrm>
          <a:off x="428596" y="1619645"/>
          <a:ext cx="8358246" cy="4876800"/>
        </p:xfrm>
        <a:graphic>
          <a:graphicData uri="http://schemas.openxmlformats.org/drawingml/2006/table">
            <a:tbl>
              <a:tblPr firstRow="1" bandRow="1">
                <a:tableStyleId>{5C22544A-7EE6-4342-B048-85BDC9FD1C3A}</a:tableStyleId>
              </a:tblPr>
              <a:tblGrid>
                <a:gridCol w="4268041"/>
                <a:gridCol w="4090205"/>
              </a:tblGrid>
              <a:tr h="282750">
                <a:tc>
                  <a:txBody>
                    <a:bodyPr/>
                    <a:lstStyle/>
                    <a:p>
                      <a:r>
                        <a:rPr lang="ru-RU" sz="1400" dirty="0" smtClean="0">
                          <a:solidFill>
                            <a:schemeClr val="accent2">
                              <a:lumMod val="75000"/>
                            </a:schemeClr>
                          </a:solidFill>
                        </a:rPr>
                        <a:t>требование</a:t>
                      </a:r>
                      <a:endParaRPr lang="ru-RU" sz="1400" dirty="0">
                        <a:solidFill>
                          <a:schemeClr val="accent2">
                            <a:lumMod val="75000"/>
                          </a:schemeClr>
                        </a:solidFill>
                      </a:endParaRPr>
                    </a:p>
                  </a:txBody>
                  <a:tcPr>
                    <a:solidFill>
                      <a:schemeClr val="bg2">
                        <a:lumMod val="90000"/>
                      </a:schemeClr>
                    </a:solidFill>
                  </a:tcPr>
                </a:tc>
                <a:tc>
                  <a:txBody>
                    <a:bodyPr/>
                    <a:lstStyle/>
                    <a:p>
                      <a:r>
                        <a:rPr lang="ru-RU" sz="1400" dirty="0" smtClean="0">
                          <a:solidFill>
                            <a:schemeClr val="accent2">
                              <a:lumMod val="75000"/>
                            </a:schemeClr>
                          </a:solidFill>
                        </a:rPr>
                        <a:t>Срок исполнения</a:t>
                      </a:r>
                      <a:endParaRPr lang="ru-RU" sz="1400" dirty="0">
                        <a:solidFill>
                          <a:schemeClr val="accent2">
                            <a:lumMod val="75000"/>
                          </a:schemeClr>
                        </a:solidFill>
                      </a:endParaRPr>
                    </a:p>
                  </a:txBody>
                  <a:tcPr>
                    <a:solidFill>
                      <a:schemeClr val="bg2">
                        <a:lumMod val="90000"/>
                      </a:schemeClr>
                    </a:solidFill>
                  </a:tcPr>
                </a:tc>
              </a:tr>
              <a:tr h="424125">
                <a:tc>
                  <a:txBody>
                    <a:bodyPr/>
                    <a:lstStyle/>
                    <a:p>
                      <a:r>
                        <a:rPr lang="ru-RU" sz="1200" dirty="0" smtClean="0"/>
                        <a:t>безвозмездное устранение недостатков</a:t>
                      </a:r>
                      <a:endParaRPr lang="ru-RU" sz="1200" dirty="0"/>
                    </a:p>
                  </a:txBody>
                  <a:tcPr/>
                </a:tc>
                <a:tc>
                  <a:txBody>
                    <a:bodyPr/>
                    <a:lstStyle/>
                    <a:p>
                      <a:r>
                        <a:rPr lang="ru-RU" sz="1200" dirty="0" smtClean="0"/>
                        <a:t>в назначенный потребителем разумный</a:t>
                      </a:r>
                      <a:r>
                        <a:rPr lang="ru-RU" sz="1200" baseline="0" dirty="0" smtClean="0"/>
                        <a:t> </a:t>
                      </a:r>
                      <a:r>
                        <a:rPr lang="ru-RU" sz="1200" baseline="0" dirty="0" smtClean="0"/>
                        <a:t>срок</a:t>
                      </a:r>
                      <a:r>
                        <a:rPr lang="ru-RU" sz="1200" dirty="0" smtClean="0"/>
                        <a:t>;</a:t>
                      </a:r>
                      <a:r>
                        <a:rPr lang="ru-RU" sz="1200" baseline="0" dirty="0" smtClean="0"/>
                        <a:t> 14 </a:t>
                      </a:r>
                      <a:r>
                        <a:rPr lang="ru-RU" sz="1200" baseline="0" dirty="0" err="1" smtClean="0"/>
                        <a:t>дневный</a:t>
                      </a:r>
                      <a:r>
                        <a:rPr lang="ru-RU" sz="1200" baseline="0" dirty="0" smtClean="0"/>
                        <a:t> срок согласно единых правил </a:t>
                      </a:r>
                      <a:endParaRPr lang="ru-RU" sz="1200" dirty="0"/>
                    </a:p>
                  </a:txBody>
                  <a:tcPr/>
                </a:tc>
              </a:tr>
              <a:tr h="424125">
                <a:tc>
                  <a:txBody>
                    <a:bodyPr/>
                    <a:lstStyle/>
                    <a:p>
                      <a:r>
                        <a:rPr lang="ru-RU" sz="1200" dirty="0" smtClean="0"/>
                        <a:t>соответствующее уменьшение цены выполненной работы (оказанной услуги)</a:t>
                      </a:r>
                      <a:endParaRPr lang="ru-RU" sz="1200" dirty="0"/>
                    </a:p>
                  </a:txBody>
                  <a:tcPr/>
                </a:tc>
                <a:tc>
                  <a:txBody>
                    <a:bodyPr/>
                    <a:lstStyle/>
                    <a:p>
                      <a:r>
                        <a:rPr lang="ru-RU" sz="1200" dirty="0" smtClean="0"/>
                        <a:t>в 10 - </a:t>
                      </a:r>
                      <a:r>
                        <a:rPr lang="ru-RU" sz="1200" dirty="0" err="1" smtClean="0"/>
                        <a:t>дневный</a:t>
                      </a:r>
                      <a:r>
                        <a:rPr lang="ru-RU" sz="1200" baseline="0" dirty="0" smtClean="0"/>
                        <a:t> </a:t>
                      </a:r>
                      <a:r>
                        <a:rPr lang="ru-RU" sz="1200" baseline="0" dirty="0" smtClean="0"/>
                        <a:t>срок; в 7-ми </a:t>
                      </a:r>
                      <a:r>
                        <a:rPr lang="ru-RU" sz="1200" baseline="0" dirty="0" err="1" smtClean="0"/>
                        <a:t>дневный</a:t>
                      </a:r>
                      <a:r>
                        <a:rPr lang="ru-RU" sz="1200" baseline="0" dirty="0" smtClean="0"/>
                        <a:t> срок согласно единых правил союзного государства</a:t>
                      </a:r>
                      <a:endParaRPr lang="ru-RU" sz="1200" dirty="0"/>
                    </a:p>
                  </a:txBody>
                  <a:tcPr/>
                </a:tc>
              </a:tr>
              <a:tr h="763425">
                <a:tc>
                  <a:txBody>
                    <a:bodyPr/>
                    <a:lstStyle/>
                    <a:p>
                      <a:r>
                        <a:rPr lang="ru-RU" sz="1200" dirty="0" smtClean="0"/>
                        <a:t>безвозмездное повторное выполнение работы или оказание услуги, в том числе повторное изготовление другой вещи из однородного материала такого же качества</a:t>
                      </a:r>
                      <a:endParaRPr lang="ru-RU" sz="1200" dirty="0"/>
                    </a:p>
                  </a:txBody>
                  <a:tcPr/>
                </a:tc>
                <a:tc>
                  <a:txBody>
                    <a:bodyPr/>
                    <a:lstStyle/>
                    <a:p>
                      <a:r>
                        <a:rPr lang="ru-RU" sz="1200" dirty="0" smtClean="0"/>
                        <a:t>в срок, установленный для такой работы или услуги, а если этот срок не установлен, - в срок, предусмотренный договором, который был ненадлежащим</a:t>
                      </a:r>
                      <a:r>
                        <a:rPr lang="ru-RU" sz="1200" baseline="0" dirty="0" smtClean="0"/>
                        <a:t> образом</a:t>
                      </a:r>
                      <a:r>
                        <a:rPr lang="ru-RU" sz="1200" dirty="0" smtClean="0"/>
                        <a:t> исполнен</a:t>
                      </a:r>
                      <a:endParaRPr lang="ru-RU" sz="1200" dirty="0"/>
                    </a:p>
                  </a:txBody>
                  <a:tcPr/>
                </a:tc>
              </a:tr>
              <a:tr h="593775">
                <a:tc>
                  <a:txBody>
                    <a:bodyPr/>
                    <a:lstStyle/>
                    <a:p>
                      <a:r>
                        <a:rPr lang="ru-RU" sz="1200" dirty="0" smtClean="0"/>
                        <a:t>возмещение расходов по устранению недостатков выполненной работы, оказанной услуги своими силами либо третьими лицами</a:t>
                      </a:r>
                      <a:endParaRPr lang="ru-RU" sz="1200" dirty="0"/>
                    </a:p>
                  </a:txBody>
                  <a:tcPr/>
                </a:tc>
                <a:tc>
                  <a:txBody>
                    <a:bodyPr/>
                    <a:lstStyle/>
                    <a:p>
                      <a:r>
                        <a:rPr lang="ru-RU" sz="1200" dirty="0" smtClean="0"/>
                        <a:t>в 10- </a:t>
                      </a:r>
                      <a:r>
                        <a:rPr lang="ru-RU" sz="1200" dirty="0" err="1" smtClean="0"/>
                        <a:t>дневный</a:t>
                      </a:r>
                      <a:r>
                        <a:rPr lang="ru-RU" sz="1200" dirty="0" smtClean="0"/>
                        <a:t> срок</a:t>
                      </a:r>
                      <a:endParaRPr lang="ru-RU" sz="1200" dirty="0"/>
                    </a:p>
                  </a:txBody>
                  <a:tcPr/>
                </a:tc>
              </a:tr>
              <a:tr h="593775">
                <a:tc>
                  <a:txBody>
                    <a:bodyPr/>
                    <a:lstStyle/>
                    <a:p>
                      <a:r>
                        <a:rPr lang="ru-RU" sz="1200" b="0" i="0" kern="1200" dirty="0" smtClean="0">
                          <a:solidFill>
                            <a:schemeClr val="dk1"/>
                          </a:solidFill>
                          <a:latin typeface="+mn-lt"/>
                          <a:ea typeface="+mn-ea"/>
                          <a:cs typeface="+mn-cs"/>
                        </a:rPr>
                        <a:t>возврат денежных средств продавцом за товар надлежащего качества</a:t>
                      </a:r>
                      <a:endParaRPr lang="ru-RU" sz="1200" dirty="0"/>
                    </a:p>
                  </a:txBody>
                  <a:tcPr/>
                </a:tc>
                <a:tc>
                  <a:txBody>
                    <a:bodyPr/>
                    <a:lstStyle/>
                    <a:p>
                      <a:r>
                        <a:rPr lang="ru-RU" sz="1200" b="0" i="0" kern="1200" dirty="0" smtClean="0">
                          <a:solidFill>
                            <a:schemeClr val="dk1"/>
                          </a:solidFill>
                          <a:latin typeface="+mn-lt"/>
                          <a:ea typeface="+mn-ea"/>
                          <a:cs typeface="+mn-cs"/>
                        </a:rPr>
                        <a:t>в 3- </a:t>
                      </a:r>
                      <a:r>
                        <a:rPr lang="ru-RU" sz="1200" b="0" i="0" kern="1200" dirty="0" err="1" smtClean="0">
                          <a:solidFill>
                            <a:schemeClr val="dk1"/>
                          </a:solidFill>
                          <a:latin typeface="+mn-lt"/>
                          <a:ea typeface="+mn-ea"/>
                          <a:cs typeface="+mn-cs"/>
                        </a:rPr>
                        <a:t>дневный</a:t>
                      </a:r>
                      <a:r>
                        <a:rPr lang="ru-RU" sz="1200" b="0" i="0" kern="1200" dirty="0" smtClean="0">
                          <a:solidFill>
                            <a:schemeClr val="dk1"/>
                          </a:solidFill>
                          <a:latin typeface="+mn-lt"/>
                          <a:ea typeface="+mn-ea"/>
                          <a:cs typeface="+mn-cs"/>
                        </a:rPr>
                        <a:t> срок, но только в том случае, если потребителю не удалось реализовать право на обмен товара надлежащего качества.</a:t>
                      </a:r>
                      <a:endParaRPr lang="ru-RU" sz="1200" dirty="0"/>
                    </a:p>
                  </a:txBody>
                  <a:tcPr/>
                </a:tc>
              </a:tr>
              <a:tr h="424125">
                <a:tc>
                  <a:txBody>
                    <a:bodyPr/>
                    <a:lstStyle/>
                    <a:p>
                      <a:r>
                        <a:rPr lang="ru-RU" sz="1200" b="0" i="0" kern="1200" dirty="0" smtClean="0">
                          <a:solidFill>
                            <a:schemeClr val="dk1"/>
                          </a:solidFill>
                          <a:latin typeface="+mn-lt"/>
                          <a:ea typeface="+mn-ea"/>
                          <a:cs typeface="+mn-cs"/>
                        </a:rPr>
                        <a:t>возврата денежных средств за товар ненадлежащего качества.</a:t>
                      </a:r>
                      <a:endParaRPr lang="ru-RU" sz="1200" dirty="0"/>
                    </a:p>
                  </a:txBody>
                  <a:tcPr/>
                </a:tc>
                <a:tc>
                  <a:txBody>
                    <a:bodyPr/>
                    <a:lstStyle/>
                    <a:p>
                      <a:r>
                        <a:rPr lang="ru-RU" sz="1200" baseline="0" dirty="0" smtClean="0"/>
                        <a:t>в 10- </a:t>
                      </a:r>
                      <a:r>
                        <a:rPr lang="ru-RU" sz="1200" baseline="0" dirty="0" err="1" smtClean="0"/>
                        <a:t>дневный</a:t>
                      </a:r>
                      <a:r>
                        <a:rPr lang="ru-RU" sz="1200" baseline="0" dirty="0" smtClean="0"/>
                        <a:t> срок</a:t>
                      </a:r>
                      <a:endParaRPr lang="ru-RU" sz="1200" dirty="0"/>
                    </a:p>
                  </a:txBody>
                  <a:tcPr/>
                </a:tc>
              </a:tr>
              <a:tr h="763425">
                <a:tc>
                  <a:txBody>
                    <a:bodyPr/>
                    <a:lstStyle/>
                    <a:p>
                      <a:r>
                        <a:rPr lang="ru-RU" sz="1200" b="0" i="0" kern="1200" dirty="0" smtClean="0">
                          <a:solidFill>
                            <a:schemeClr val="dk1"/>
                          </a:solidFill>
                          <a:latin typeface="+mn-lt"/>
                          <a:ea typeface="+mn-ea"/>
                          <a:cs typeface="+mn-cs"/>
                        </a:rPr>
                        <a:t>замена некачественного товара</a:t>
                      </a:r>
                      <a:endParaRPr lang="ru-RU"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b="0" i="0" kern="1200" dirty="0" smtClean="0">
                          <a:solidFill>
                            <a:schemeClr val="dk1"/>
                          </a:solidFill>
                          <a:latin typeface="+mn-lt"/>
                          <a:ea typeface="+mn-ea"/>
                          <a:cs typeface="+mn-cs"/>
                        </a:rPr>
                        <a:t>7, 20 дней или месяц –  срок зависит от того, нужно ли продавцу провести проверку качества и есть ли товар для замены в наличии.</a:t>
                      </a:r>
                    </a:p>
                    <a:p>
                      <a:endParaRPr lang="ru-RU" sz="1200" dirty="0"/>
                    </a:p>
                  </a:txBody>
                  <a:tcPr/>
                </a:tc>
              </a:tr>
              <a:tr h="254475">
                <a:tc>
                  <a:txBody>
                    <a:bodyPr/>
                    <a:lstStyle/>
                    <a:p>
                      <a:r>
                        <a:rPr lang="ru-RU" sz="1200" b="0" i="0" kern="1200" dirty="0" smtClean="0">
                          <a:solidFill>
                            <a:schemeClr val="dk1"/>
                          </a:solidFill>
                          <a:latin typeface="+mn-lt"/>
                          <a:ea typeface="+mn-ea"/>
                          <a:cs typeface="+mn-cs"/>
                        </a:rPr>
                        <a:t>максимальный срок ремонта товара</a:t>
                      </a:r>
                      <a:endParaRPr lang="ru-RU" sz="1200" dirty="0"/>
                    </a:p>
                  </a:txBody>
                  <a:tcPr/>
                </a:tc>
                <a:tc>
                  <a:txBody>
                    <a:bodyPr/>
                    <a:lstStyle/>
                    <a:p>
                      <a:r>
                        <a:rPr lang="ru-RU" sz="1200" dirty="0" smtClean="0"/>
                        <a:t>45 </a:t>
                      </a:r>
                      <a:r>
                        <a:rPr lang="ru-RU" sz="1200" dirty="0" smtClean="0"/>
                        <a:t>дней; 14 дней согласно единых правил</a:t>
                      </a:r>
                      <a:endParaRPr lang="ru-RU" sz="1200" dirty="0"/>
                    </a:p>
                  </a:txBody>
                  <a:tcPr/>
                </a:tc>
              </a:tr>
            </a:tbl>
          </a:graphicData>
        </a:graphic>
      </p:graphicFrame>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1083</TotalTime>
  <Words>711</Words>
  <Application>Microsoft Office PowerPoint</Application>
  <PresentationFormat>Экран (4:3)</PresentationFormat>
  <Paragraphs>145</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Департамент потребительского рынка Ростовской области Общественная приемная по защите прав потребителей  в г. Новочеркасске Союз Торгово-промышленная палата г. Новочеркасска СИЛЬНО   СКАЗАНО  -  2025</vt:lpstr>
      <vt:lpstr>Друзья!   Третий год подряд в городе Новочеркасске Ростовской области работает для Вас Общественная приемная по защите прав потребителей, идея создания которой принадлежит Департаменту потребительского рынка Ростовской области.  Каждый день мы помогаем разрешать Вам ситуации, которые не должны были рассматриваться в Общественной приемной с помощью юристов только лишь потому, что они не должны были возникать.  </vt:lpstr>
      <vt:lpstr>Вы купили качественный товар, однако товар не подошел Вам</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Департамент потребительского рынка Ростовской области Общественная приемная по защите прав потребителей в г. Новочеркасске СИЛЬНО   СКАЗАНО  -  2025</dc:title>
  <dc:creator>Наташа</dc:creator>
  <cp:lastModifiedBy>TPP-PC</cp:lastModifiedBy>
  <cp:revision>67</cp:revision>
  <dcterms:created xsi:type="dcterms:W3CDTF">2025-08-21T09:27:04Z</dcterms:created>
  <dcterms:modified xsi:type="dcterms:W3CDTF">2025-08-27T07:52:20Z</dcterms:modified>
</cp:coreProperties>
</file>