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1"/>
  </p:notesMasterIdLst>
  <p:sldIdLst>
    <p:sldId id="268" r:id="rId2"/>
    <p:sldId id="256" r:id="rId3"/>
    <p:sldId id="260" r:id="rId4"/>
    <p:sldId id="264" r:id="rId5"/>
    <p:sldId id="261" r:id="rId6"/>
    <p:sldId id="265" r:id="rId7"/>
    <p:sldId id="267" r:id="rId8"/>
    <p:sldId id="266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74" autoAdjust="0"/>
    <p:restoredTop sz="94660" autoAdjust="0"/>
  </p:normalViewPr>
  <p:slideViewPr>
    <p:cSldViewPr snapToGrid="0">
      <p:cViewPr varScale="1">
        <p:scale>
          <a:sx n="88" d="100"/>
          <a:sy n="88" d="100"/>
        </p:scale>
        <p:origin x="432" y="62"/>
      </p:cViewPr>
      <p:guideLst/>
    </p:cSldViewPr>
  </p:slideViewPr>
  <p:outlineViewPr>
    <p:cViewPr>
      <p:scale>
        <a:sx n="33" d="100"/>
        <a:sy n="33" d="100"/>
      </p:scale>
      <p:origin x="0" y="-20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8D6BBE-6C28-42FF-8BF6-906D2B8BFF34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3066F9-7BD4-4632-8018-6E8366338F29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/>
            <a:t>Проведено 5 заседаний МВК, на которых рассмотрено 17 вопросов по наиболее актуальным вопросам в сфере торговли, бытового облуживания и ЖКХ</a:t>
          </a:r>
          <a:endParaRPr lang="ru-RU" sz="1400" dirty="0"/>
        </a:p>
      </dgm:t>
    </dgm:pt>
    <dgm:pt modelId="{A5A7F4AE-FA70-4B04-BD74-810269164083}" type="parTrans" cxnId="{6829DF92-43D8-4BAF-BA05-DD4EDE879AA4}">
      <dgm:prSet/>
      <dgm:spPr/>
      <dgm:t>
        <a:bodyPr/>
        <a:lstStyle/>
        <a:p>
          <a:endParaRPr lang="ru-RU"/>
        </a:p>
      </dgm:t>
    </dgm:pt>
    <dgm:pt modelId="{D480BF11-5035-4877-94F2-E1A7AA65654B}" type="sibTrans" cxnId="{6829DF92-43D8-4BAF-BA05-DD4EDE879AA4}">
      <dgm:prSet/>
      <dgm:spPr/>
      <dgm:t>
        <a:bodyPr/>
        <a:lstStyle/>
        <a:p>
          <a:endParaRPr lang="ru-RU"/>
        </a:p>
      </dgm:t>
    </dgm:pt>
    <dgm:pt modelId="{ED5A2595-9161-42D8-B7C7-45E1BD1E6F33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/>
            <a:t>Направлено 15 материалов по обеспечению защиты прав потребителей для размещения на сайте департамента потребительского рынка Ростовской области</a:t>
          </a:r>
          <a:endParaRPr lang="ru-RU" sz="1400" dirty="0"/>
        </a:p>
      </dgm:t>
    </dgm:pt>
    <dgm:pt modelId="{AF20992D-B0EE-448A-8684-17D27671452C}" type="parTrans" cxnId="{5FCE64DC-F487-4B3C-98F0-25B2176C9292}">
      <dgm:prSet/>
      <dgm:spPr/>
      <dgm:t>
        <a:bodyPr/>
        <a:lstStyle/>
        <a:p>
          <a:endParaRPr lang="ru-RU"/>
        </a:p>
      </dgm:t>
    </dgm:pt>
    <dgm:pt modelId="{291F7BF2-F12B-4B18-B23D-65CE2127E678}" type="sibTrans" cxnId="{5FCE64DC-F487-4B3C-98F0-25B2176C9292}">
      <dgm:prSet/>
      <dgm:spPr/>
      <dgm:t>
        <a:bodyPr/>
        <a:lstStyle/>
        <a:p>
          <a:endParaRPr lang="ru-RU"/>
        </a:p>
      </dgm:t>
    </dgm:pt>
    <dgm:pt modelId="{B21C4748-1493-47DA-96E4-DDD0B2641E66}" type="pres">
      <dgm:prSet presAssocID="{C48D6BBE-6C28-42FF-8BF6-906D2B8BFF3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E51D59-8B83-423C-BE6C-19088900E055}" type="pres">
      <dgm:prSet presAssocID="{453066F9-7BD4-4632-8018-6E8366338F29}" presName="parentLin" presStyleCnt="0"/>
      <dgm:spPr/>
    </dgm:pt>
    <dgm:pt modelId="{E47D6121-5D6A-4343-8C2F-81D5DBFC2718}" type="pres">
      <dgm:prSet presAssocID="{453066F9-7BD4-4632-8018-6E8366338F29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F85D3AF3-1CCA-4614-894C-401952E55A9E}" type="pres">
      <dgm:prSet presAssocID="{453066F9-7BD4-4632-8018-6E8366338F29}" presName="parentText" presStyleLbl="node1" presStyleIdx="0" presStyleCnt="2" custScaleX="132478" custLinFactNeighborX="-15148" custLinFactNeighborY="16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3B0DA3-CB5C-4FD6-835E-A8BBEBF3A394}" type="pres">
      <dgm:prSet presAssocID="{453066F9-7BD4-4632-8018-6E8366338F29}" presName="negativeSpace" presStyleCnt="0"/>
      <dgm:spPr/>
    </dgm:pt>
    <dgm:pt modelId="{70792B32-D879-4BAB-B4A1-43AC53FA19CF}" type="pres">
      <dgm:prSet presAssocID="{453066F9-7BD4-4632-8018-6E8366338F29}" presName="childText" presStyleLbl="conFgAcc1" presStyleIdx="0" presStyleCnt="2">
        <dgm:presLayoutVars>
          <dgm:bulletEnabled val="1"/>
        </dgm:presLayoutVars>
      </dgm:prSet>
      <dgm:spPr/>
    </dgm:pt>
    <dgm:pt modelId="{2D9885E7-B3AC-4975-8FB3-6E384C912B8E}" type="pres">
      <dgm:prSet presAssocID="{D480BF11-5035-4877-94F2-E1A7AA65654B}" presName="spaceBetweenRectangles" presStyleCnt="0"/>
      <dgm:spPr/>
    </dgm:pt>
    <dgm:pt modelId="{CA406331-A203-43CF-8D66-61E3D4E2DE79}" type="pres">
      <dgm:prSet presAssocID="{ED5A2595-9161-42D8-B7C7-45E1BD1E6F33}" presName="parentLin" presStyleCnt="0"/>
      <dgm:spPr/>
    </dgm:pt>
    <dgm:pt modelId="{9EEAF879-F8AE-412B-AD07-C6965FA601C3}" type="pres">
      <dgm:prSet presAssocID="{ED5A2595-9161-42D8-B7C7-45E1BD1E6F33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E90E4A7F-F56C-4D4E-94B8-A8E602BDBA63}" type="pres">
      <dgm:prSet presAssocID="{ED5A2595-9161-42D8-B7C7-45E1BD1E6F33}" presName="parentText" presStyleLbl="node1" presStyleIdx="1" presStyleCnt="2" custScaleX="1325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2DB85C-54A9-440D-85F1-F3E739FABA25}" type="pres">
      <dgm:prSet presAssocID="{ED5A2595-9161-42D8-B7C7-45E1BD1E6F33}" presName="negativeSpace" presStyleCnt="0"/>
      <dgm:spPr/>
    </dgm:pt>
    <dgm:pt modelId="{7BDC25FB-8B82-492C-976D-3C60624AEAD6}" type="pres">
      <dgm:prSet presAssocID="{ED5A2595-9161-42D8-B7C7-45E1BD1E6F3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6B7758C-96D2-417A-A776-25A20BBC827F}" type="presOf" srcId="{ED5A2595-9161-42D8-B7C7-45E1BD1E6F33}" destId="{9EEAF879-F8AE-412B-AD07-C6965FA601C3}" srcOrd="0" destOrd="0" presId="urn:microsoft.com/office/officeart/2005/8/layout/list1"/>
    <dgm:cxn modelId="{6BA573AA-EA7F-41D6-A920-DEA2E207C77C}" type="presOf" srcId="{C48D6BBE-6C28-42FF-8BF6-906D2B8BFF34}" destId="{B21C4748-1493-47DA-96E4-DDD0B2641E66}" srcOrd="0" destOrd="0" presId="urn:microsoft.com/office/officeart/2005/8/layout/list1"/>
    <dgm:cxn modelId="{4CBC470D-E5B4-4EA3-9E09-F70BE476225E}" type="presOf" srcId="{453066F9-7BD4-4632-8018-6E8366338F29}" destId="{E47D6121-5D6A-4343-8C2F-81D5DBFC2718}" srcOrd="0" destOrd="0" presId="urn:microsoft.com/office/officeart/2005/8/layout/list1"/>
    <dgm:cxn modelId="{6829DF92-43D8-4BAF-BA05-DD4EDE879AA4}" srcId="{C48D6BBE-6C28-42FF-8BF6-906D2B8BFF34}" destId="{453066F9-7BD4-4632-8018-6E8366338F29}" srcOrd="0" destOrd="0" parTransId="{A5A7F4AE-FA70-4B04-BD74-810269164083}" sibTransId="{D480BF11-5035-4877-94F2-E1A7AA65654B}"/>
    <dgm:cxn modelId="{4DA9E27F-D974-4209-AA9E-FB33D1EA0A6C}" type="presOf" srcId="{453066F9-7BD4-4632-8018-6E8366338F29}" destId="{F85D3AF3-1CCA-4614-894C-401952E55A9E}" srcOrd="1" destOrd="0" presId="urn:microsoft.com/office/officeart/2005/8/layout/list1"/>
    <dgm:cxn modelId="{874687F7-25DD-4741-8BAA-E583A1A538AA}" type="presOf" srcId="{ED5A2595-9161-42D8-B7C7-45E1BD1E6F33}" destId="{E90E4A7F-F56C-4D4E-94B8-A8E602BDBA63}" srcOrd="1" destOrd="0" presId="urn:microsoft.com/office/officeart/2005/8/layout/list1"/>
    <dgm:cxn modelId="{5FCE64DC-F487-4B3C-98F0-25B2176C9292}" srcId="{C48D6BBE-6C28-42FF-8BF6-906D2B8BFF34}" destId="{ED5A2595-9161-42D8-B7C7-45E1BD1E6F33}" srcOrd="1" destOrd="0" parTransId="{AF20992D-B0EE-448A-8684-17D27671452C}" sibTransId="{291F7BF2-F12B-4B18-B23D-65CE2127E678}"/>
    <dgm:cxn modelId="{BB05854D-081F-4AFF-91F5-951B8965FD7E}" type="presParOf" srcId="{B21C4748-1493-47DA-96E4-DDD0B2641E66}" destId="{B6E51D59-8B83-423C-BE6C-19088900E055}" srcOrd="0" destOrd="0" presId="urn:microsoft.com/office/officeart/2005/8/layout/list1"/>
    <dgm:cxn modelId="{15E5B6F0-FC7E-4F8C-A2B9-D89A106BEFF6}" type="presParOf" srcId="{B6E51D59-8B83-423C-BE6C-19088900E055}" destId="{E47D6121-5D6A-4343-8C2F-81D5DBFC2718}" srcOrd="0" destOrd="0" presId="urn:microsoft.com/office/officeart/2005/8/layout/list1"/>
    <dgm:cxn modelId="{0FE75571-E56D-49CB-982E-CACB2ACA88E5}" type="presParOf" srcId="{B6E51D59-8B83-423C-BE6C-19088900E055}" destId="{F85D3AF3-1CCA-4614-894C-401952E55A9E}" srcOrd="1" destOrd="0" presId="urn:microsoft.com/office/officeart/2005/8/layout/list1"/>
    <dgm:cxn modelId="{78F7E362-DB4D-466C-A8CF-824DB8716182}" type="presParOf" srcId="{B21C4748-1493-47DA-96E4-DDD0B2641E66}" destId="{C43B0DA3-CB5C-4FD6-835E-A8BBEBF3A394}" srcOrd="1" destOrd="0" presId="urn:microsoft.com/office/officeart/2005/8/layout/list1"/>
    <dgm:cxn modelId="{AD6C65D4-1ED2-4AEA-A021-BA64C8677581}" type="presParOf" srcId="{B21C4748-1493-47DA-96E4-DDD0B2641E66}" destId="{70792B32-D879-4BAB-B4A1-43AC53FA19CF}" srcOrd="2" destOrd="0" presId="urn:microsoft.com/office/officeart/2005/8/layout/list1"/>
    <dgm:cxn modelId="{A57B5E5E-23A3-422D-AB80-C5AB9F6AB41F}" type="presParOf" srcId="{B21C4748-1493-47DA-96E4-DDD0B2641E66}" destId="{2D9885E7-B3AC-4975-8FB3-6E384C912B8E}" srcOrd="3" destOrd="0" presId="urn:microsoft.com/office/officeart/2005/8/layout/list1"/>
    <dgm:cxn modelId="{D67047E4-D573-4DFB-AC76-3CD39464D29B}" type="presParOf" srcId="{B21C4748-1493-47DA-96E4-DDD0B2641E66}" destId="{CA406331-A203-43CF-8D66-61E3D4E2DE79}" srcOrd="4" destOrd="0" presId="urn:microsoft.com/office/officeart/2005/8/layout/list1"/>
    <dgm:cxn modelId="{FFA5DC82-4175-485E-8E91-62E81B0B623D}" type="presParOf" srcId="{CA406331-A203-43CF-8D66-61E3D4E2DE79}" destId="{9EEAF879-F8AE-412B-AD07-C6965FA601C3}" srcOrd="0" destOrd="0" presId="urn:microsoft.com/office/officeart/2005/8/layout/list1"/>
    <dgm:cxn modelId="{0DC3A598-F7BA-4E9B-9111-2A6277BFB963}" type="presParOf" srcId="{CA406331-A203-43CF-8D66-61E3D4E2DE79}" destId="{E90E4A7F-F56C-4D4E-94B8-A8E602BDBA63}" srcOrd="1" destOrd="0" presId="urn:microsoft.com/office/officeart/2005/8/layout/list1"/>
    <dgm:cxn modelId="{3C9C7DCF-1995-40D2-8D60-953FBD7C773E}" type="presParOf" srcId="{B21C4748-1493-47DA-96E4-DDD0B2641E66}" destId="{DA2DB85C-54A9-440D-85F1-F3E739FABA25}" srcOrd="5" destOrd="0" presId="urn:microsoft.com/office/officeart/2005/8/layout/list1"/>
    <dgm:cxn modelId="{A7FBBD6A-6B89-438D-822B-D0EF606D639B}" type="presParOf" srcId="{B21C4748-1493-47DA-96E4-DDD0B2641E66}" destId="{7BDC25FB-8B82-492C-976D-3C60624AEAD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08C700-7653-40EC-8459-3E95B283E909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866713-7D34-4F0C-BA86-8906AF0DDA72}">
      <dgm:prSet phldrT="[Текст]" custT="1"/>
      <dgm:spPr/>
      <dgm:t>
        <a:bodyPr/>
        <a:lstStyle/>
        <a:p>
          <a:r>
            <a:rPr lang="ru-RU" sz="3100" dirty="0" smtClean="0"/>
            <a:t>Семинары- 9</a:t>
          </a:r>
          <a:endParaRPr lang="ru-RU" sz="3100" i="1" dirty="0"/>
        </a:p>
      </dgm:t>
    </dgm:pt>
    <dgm:pt modelId="{223CB1DF-745C-419C-AB6F-950229E20BB0}" type="parTrans" cxnId="{52D08181-F12A-4919-9B83-7F0D1E1716D7}">
      <dgm:prSet/>
      <dgm:spPr/>
      <dgm:t>
        <a:bodyPr/>
        <a:lstStyle/>
        <a:p>
          <a:endParaRPr lang="ru-RU"/>
        </a:p>
      </dgm:t>
    </dgm:pt>
    <dgm:pt modelId="{0E80B018-4FEC-40F6-A5C1-A1C87DD0B323}" type="sibTrans" cxnId="{52D08181-F12A-4919-9B83-7F0D1E1716D7}">
      <dgm:prSet/>
      <dgm:spPr/>
      <dgm:t>
        <a:bodyPr/>
        <a:lstStyle/>
        <a:p>
          <a:endParaRPr lang="ru-RU"/>
        </a:p>
      </dgm:t>
    </dgm:pt>
    <dgm:pt modelId="{C4548820-175A-4412-A523-EA0809860121}">
      <dgm:prSet phldrT="[Текст]" custT="1"/>
      <dgm:spPr/>
      <dgm:t>
        <a:bodyPr/>
        <a:lstStyle/>
        <a:p>
          <a:r>
            <a:rPr lang="ru-RU" sz="3100" dirty="0" smtClean="0"/>
            <a:t>Акции - 12</a:t>
          </a:r>
          <a:endParaRPr lang="ru-RU" sz="3100" dirty="0"/>
        </a:p>
      </dgm:t>
    </dgm:pt>
    <dgm:pt modelId="{DB954595-2EE8-4CA8-ABDF-714F9F13BB42}" type="parTrans" cxnId="{FC7B2126-7685-4C25-BE63-BECF71B80272}">
      <dgm:prSet/>
      <dgm:spPr/>
      <dgm:t>
        <a:bodyPr/>
        <a:lstStyle/>
        <a:p>
          <a:endParaRPr lang="ru-RU"/>
        </a:p>
      </dgm:t>
    </dgm:pt>
    <dgm:pt modelId="{36B1A907-B73B-4C79-82E2-E42E5D2C95B2}" type="sibTrans" cxnId="{FC7B2126-7685-4C25-BE63-BECF71B80272}">
      <dgm:prSet/>
      <dgm:spPr/>
      <dgm:t>
        <a:bodyPr/>
        <a:lstStyle/>
        <a:p>
          <a:endParaRPr lang="ru-RU"/>
        </a:p>
      </dgm:t>
    </dgm:pt>
    <dgm:pt modelId="{DFD15279-3060-4D87-8FE2-53D65577A838}">
      <dgm:prSet/>
      <dgm:spPr/>
      <dgm:t>
        <a:bodyPr/>
        <a:lstStyle/>
        <a:p>
          <a:r>
            <a:rPr lang="ru-RU" dirty="0" smtClean="0"/>
            <a:t>Выездные семинары в сельские поселения - 4</a:t>
          </a:r>
          <a:endParaRPr lang="ru-RU" dirty="0"/>
        </a:p>
      </dgm:t>
    </dgm:pt>
    <dgm:pt modelId="{935DEE8E-CD90-448F-B83D-3D50F8219623}" type="parTrans" cxnId="{6CDF8BFA-17C2-4682-AD42-2CEE70F45D1B}">
      <dgm:prSet/>
      <dgm:spPr/>
      <dgm:t>
        <a:bodyPr/>
        <a:lstStyle/>
        <a:p>
          <a:endParaRPr lang="ru-RU"/>
        </a:p>
      </dgm:t>
    </dgm:pt>
    <dgm:pt modelId="{8E0E72DB-C0FA-450C-8F52-285E8235A016}" type="sibTrans" cxnId="{6CDF8BFA-17C2-4682-AD42-2CEE70F45D1B}">
      <dgm:prSet/>
      <dgm:spPr/>
      <dgm:t>
        <a:bodyPr/>
        <a:lstStyle/>
        <a:p>
          <a:endParaRPr lang="ru-RU"/>
        </a:p>
      </dgm:t>
    </dgm:pt>
    <dgm:pt modelId="{132167FC-C7A6-4C0C-8EF5-7029B4A4CE5F}" type="pres">
      <dgm:prSet presAssocID="{ED08C700-7653-40EC-8459-3E95B283E909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3C6A2346-0A5A-4A3B-A136-E71B3A1DAAD0}" type="pres">
      <dgm:prSet presAssocID="{D6866713-7D34-4F0C-BA86-8906AF0DDA72}" presName="noChildren" presStyleCnt="0"/>
      <dgm:spPr/>
    </dgm:pt>
    <dgm:pt modelId="{5349689B-F4A3-4821-AF12-BAE7ADC383BD}" type="pres">
      <dgm:prSet presAssocID="{D6866713-7D34-4F0C-BA86-8906AF0DDA72}" presName="gap" presStyleCnt="0"/>
      <dgm:spPr/>
    </dgm:pt>
    <dgm:pt modelId="{20553B1A-1D3B-4BB2-972E-5BA62774C08E}" type="pres">
      <dgm:prSet presAssocID="{D6866713-7D34-4F0C-BA86-8906AF0DDA72}" presName="medCircle2" presStyleLbl="vennNode1" presStyleIdx="0" presStyleCnt="3"/>
      <dgm:spPr/>
    </dgm:pt>
    <dgm:pt modelId="{B4F42746-59BE-4D23-88EC-F74A5CFC13EC}" type="pres">
      <dgm:prSet presAssocID="{D6866713-7D34-4F0C-BA86-8906AF0DDA72}" presName="txLvlOnly1" presStyleLbl="revTx" presStyleIdx="0" presStyleCnt="3"/>
      <dgm:spPr/>
      <dgm:t>
        <a:bodyPr/>
        <a:lstStyle/>
        <a:p>
          <a:endParaRPr lang="ru-RU"/>
        </a:p>
      </dgm:t>
    </dgm:pt>
    <dgm:pt modelId="{1CB2934D-DB87-4B78-91C4-068073FB89DC}" type="pres">
      <dgm:prSet presAssocID="{C4548820-175A-4412-A523-EA0809860121}" presName="noChildren" presStyleCnt="0"/>
      <dgm:spPr/>
    </dgm:pt>
    <dgm:pt modelId="{94CD5F24-FC24-42D3-8CA4-206C5B294220}" type="pres">
      <dgm:prSet presAssocID="{C4548820-175A-4412-A523-EA0809860121}" presName="gap" presStyleCnt="0"/>
      <dgm:spPr/>
    </dgm:pt>
    <dgm:pt modelId="{61B6E181-8C2C-4736-A5D7-F435F6EA9E2C}" type="pres">
      <dgm:prSet presAssocID="{C4548820-175A-4412-A523-EA0809860121}" presName="medCircle2" presStyleLbl="vennNode1" presStyleIdx="1" presStyleCnt="3"/>
      <dgm:spPr/>
    </dgm:pt>
    <dgm:pt modelId="{B736E111-CF95-4B8F-9447-5DA081FCC384}" type="pres">
      <dgm:prSet presAssocID="{C4548820-175A-4412-A523-EA0809860121}" presName="txLvlOnly1" presStyleLbl="revTx" presStyleIdx="1" presStyleCnt="3"/>
      <dgm:spPr/>
      <dgm:t>
        <a:bodyPr/>
        <a:lstStyle/>
        <a:p>
          <a:endParaRPr lang="ru-RU"/>
        </a:p>
      </dgm:t>
    </dgm:pt>
    <dgm:pt modelId="{15C9C70D-2307-4A18-96EF-C382FCBD8249}" type="pres">
      <dgm:prSet presAssocID="{DFD15279-3060-4D87-8FE2-53D65577A838}" presName="noChildren" presStyleCnt="0"/>
      <dgm:spPr/>
    </dgm:pt>
    <dgm:pt modelId="{137250BC-805D-4DD9-80C2-5CB794563B1C}" type="pres">
      <dgm:prSet presAssocID="{DFD15279-3060-4D87-8FE2-53D65577A838}" presName="gap" presStyleCnt="0"/>
      <dgm:spPr/>
    </dgm:pt>
    <dgm:pt modelId="{EAEBCD61-320A-4305-996E-199AE252E818}" type="pres">
      <dgm:prSet presAssocID="{DFD15279-3060-4D87-8FE2-53D65577A838}" presName="medCircle2" presStyleLbl="vennNode1" presStyleIdx="2" presStyleCnt="3"/>
      <dgm:spPr/>
    </dgm:pt>
    <dgm:pt modelId="{9A98CE9A-8535-4569-A3DE-289F57B6CED5}" type="pres">
      <dgm:prSet presAssocID="{DFD15279-3060-4D87-8FE2-53D65577A838}" presName="txLvlOnly1" presStyleLbl="revTx" presStyleIdx="2" presStyleCnt="3"/>
      <dgm:spPr/>
      <dgm:t>
        <a:bodyPr/>
        <a:lstStyle/>
        <a:p>
          <a:endParaRPr lang="ru-RU"/>
        </a:p>
      </dgm:t>
    </dgm:pt>
  </dgm:ptLst>
  <dgm:cxnLst>
    <dgm:cxn modelId="{1C16D354-D86B-48B3-80B0-7FA722B06C24}" type="presOf" srcId="{C4548820-175A-4412-A523-EA0809860121}" destId="{B736E111-CF95-4B8F-9447-5DA081FCC384}" srcOrd="0" destOrd="0" presId="urn:microsoft.com/office/officeart/2008/layout/VerticalCircleList"/>
    <dgm:cxn modelId="{877BAE60-227D-4560-884D-087836BEEDBB}" type="presOf" srcId="{DFD15279-3060-4D87-8FE2-53D65577A838}" destId="{9A98CE9A-8535-4569-A3DE-289F57B6CED5}" srcOrd="0" destOrd="0" presId="urn:microsoft.com/office/officeart/2008/layout/VerticalCircleList"/>
    <dgm:cxn modelId="{6CDF8BFA-17C2-4682-AD42-2CEE70F45D1B}" srcId="{ED08C700-7653-40EC-8459-3E95B283E909}" destId="{DFD15279-3060-4D87-8FE2-53D65577A838}" srcOrd="2" destOrd="0" parTransId="{935DEE8E-CD90-448F-B83D-3D50F8219623}" sibTransId="{8E0E72DB-C0FA-450C-8F52-285E8235A016}"/>
    <dgm:cxn modelId="{52D08181-F12A-4919-9B83-7F0D1E1716D7}" srcId="{ED08C700-7653-40EC-8459-3E95B283E909}" destId="{D6866713-7D34-4F0C-BA86-8906AF0DDA72}" srcOrd="0" destOrd="0" parTransId="{223CB1DF-745C-419C-AB6F-950229E20BB0}" sibTransId="{0E80B018-4FEC-40F6-A5C1-A1C87DD0B323}"/>
    <dgm:cxn modelId="{FC7B2126-7685-4C25-BE63-BECF71B80272}" srcId="{ED08C700-7653-40EC-8459-3E95B283E909}" destId="{C4548820-175A-4412-A523-EA0809860121}" srcOrd="1" destOrd="0" parTransId="{DB954595-2EE8-4CA8-ABDF-714F9F13BB42}" sibTransId="{36B1A907-B73B-4C79-82E2-E42E5D2C95B2}"/>
    <dgm:cxn modelId="{B81670DF-941F-4691-929D-0EFE12133C8B}" type="presOf" srcId="{D6866713-7D34-4F0C-BA86-8906AF0DDA72}" destId="{B4F42746-59BE-4D23-88EC-F74A5CFC13EC}" srcOrd="0" destOrd="0" presId="urn:microsoft.com/office/officeart/2008/layout/VerticalCircleList"/>
    <dgm:cxn modelId="{D9B8E9A4-7948-457D-A30E-34ED9C19BF29}" type="presOf" srcId="{ED08C700-7653-40EC-8459-3E95B283E909}" destId="{132167FC-C7A6-4C0C-8EF5-7029B4A4CE5F}" srcOrd="0" destOrd="0" presId="urn:microsoft.com/office/officeart/2008/layout/VerticalCircleList"/>
    <dgm:cxn modelId="{29C5728F-48B3-4101-885C-98064452A447}" type="presParOf" srcId="{132167FC-C7A6-4C0C-8EF5-7029B4A4CE5F}" destId="{3C6A2346-0A5A-4A3B-A136-E71B3A1DAAD0}" srcOrd="0" destOrd="0" presId="urn:microsoft.com/office/officeart/2008/layout/VerticalCircleList"/>
    <dgm:cxn modelId="{55D836F0-C609-4B02-BC3E-390862023609}" type="presParOf" srcId="{3C6A2346-0A5A-4A3B-A136-E71B3A1DAAD0}" destId="{5349689B-F4A3-4821-AF12-BAE7ADC383BD}" srcOrd="0" destOrd="0" presId="urn:microsoft.com/office/officeart/2008/layout/VerticalCircleList"/>
    <dgm:cxn modelId="{642EBEA5-CAAC-4E8F-B91E-A46032F81438}" type="presParOf" srcId="{3C6A2346-0A5A-4A3B-A136-E71B3A1DAAD0}" destId="{20553B1A-1D3B-4BB2-972E-5BA62774C08E}" srcOrd="1" destOrd="0" presId="urn:microsoft.com/office/officeart/2008/layout/VerticalCircleList"/>
    <dgm:cxn modelId="{BFB09B71-6E24-4705-BB41-912340BFB565}" type="presParOf" srcId="{3C6A2346-0A5A-4A3B-A136-E71B3A1DAAD0}" destId="{B4F42746-59BE-4D23-88EC-F74A5CFC13EC}" srcOrd="2" destOrd="0" presId="urn:microsoft.com/office/officeart/2008/layout/VerticalCircleList"/>
    <dgm:cxn modelId="{FF1769BF-6CB2-4128-9E49-27E59A701D62}" type="presParOf" srcId="{132167FC-C7A6-4C0C-8EF5-7029B4A4CE5F}" destId="{1CB2934D-DB87-4B78-91C4-068073FB89DC}" srcOrd="1" destOrd="0" presId="urn:microsoft.com/office/officeart/2008/layout/VerticalCircleList"/>
    <dgm:cxn modelId="{C7462E03-2E26-4D43-B979-C008426A8C1D}" type="presParOf" srcId="{1CB2934D-DB87-4B78-91C4-068073FB89DC}" destId="{94CD5F24-FC24-42D3-8CA4-206C5B294220}" srcOrd="0" destOrd="0" presId="urn:microsoft.com/office/officeart/2008/layout/VerticalCircleList"/>
    <dgm:cxn modelId="{B0A307D6-2C4B-4BD1-86D6-CE1008CAD20E}" type="presParOf" srcId="{1CB2934D-DB87-4B78-91C4-068073FB89DC}" destId="{61B6E181-8C2C-4736-A5D7-F435F6EA9E2C}" srcOrd="1" destOrd="0" presId="urn:microsoft.com/office/officeart/2008/layout/VerticalCircleList"/>
    <dgm:cxn modelId="{1C7216D1-D4BB-4F86-902C-90F854C962DE}" type="presParOf" srcId="{1CB2934D-DB87-4B78-91C4-068073FB89DC}" destId="{B736E111-CF95-4B8F-9447-5DA081FCC384}" srcOrd="2" destOrd="0" presId="urn:microsoft.com/office/officeart/2008/layout/VerticalCircleList"/>
    <dgm:cxn modelId="{2733574E-836F-4E21-81BA-09BD43568B63}" type="presParOf" srcId="{132167FC-C7A6-4C0C-8EF5-7029B4A4CE5F}" destId="{15C9C70D-2307-4A18-96EF-C382FCBD8249}" srcOrd="2" destOrd="0" presId="urn:microsoft.com/office/officeart/2008/layout/VerticalCircleList"/>
    <dgm:cxn modelId="{BE0A1212-BEEA-4EB2-A98D-5E0ED07B25C4}" type="presParOf" srcId="{15C9C70D-2307-4A18-96EF-C382FCBD8249}" destId="{137250BC-805D-4DD9-80C2-5CB794563B1C}" srcOrd="0" destOrd="0" presId="urn:microsoft.com/office/officeart/2008/layout/VerticalCircleList"/>
    <dgm:cxn modelId="{C272539F-F8BC-4E98-ABAB-DDBFC5EEA750}" type="presParOf" srcId="{15C9C70D-2307-4A18-96EF-C382FCBD8249}" destId="{EAEBCD61-320A-4305-996E-199AE252E818}" srcOrd="1" destOrd="0" presId="urn:microsoft.com/office/officeart/2008/layout/VerticalCircleList"/>
    <dgm:cxn modelId="{F9AE80AB-129C-43C4-B9ED-22A858B06F4D}" type="presParOf" srcId="{15C9C70D-2307-4A18-96EF-C382FCBD8249}" destId="{9A98CE9A-8535-4569-A3DE-289F57B6CED5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F77779-F3C6-4B0A-B077-0544B299B271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6DC8044-83EB-40A2-8180-D33BCA9EE59B}">
      <dgm:prSet phldrT="[Текст]" custT="1"/>
      <dgm:spPr/>
      <dgm:t>
        <a:bodyPr/>
        <a:lstStyle/>
        <a:p>
          <a:r>
            <a:rPr lang="ru-RU" sz="2000" dirty="0" smtClean="0"/>
            <a:t>В 2023 году в Администрацию района по письменным, устным обращениям и по телефону «горячей линии» обратилось 223 потребителей, из них </a:t>
          </a:r>
          <a:endParaRPr lang="ru-RU" sz="2000" dirty="0"/>
        </a:p>
      </dgm:t>
    </dgm:pt>
    <dgm:pt modelId="{92B3BC32-A9E1-422E-B59F-30E6A12177B6}" type="parTrans" cxnId="{5324BEC0-0674-4D54-A3EC-3C444C88AF23}">
      <dgm:prSet/>
      <dgm:spPr/>
      <dgm:t>
        <a:bodyPr/>
        <a:lstStyle/>
        <a:p>
          <a:endParaRPr lang="ru-RU"/>
        </a:p>
      </dgm:t>
    </dgm:pt>
    <dgm:pt modelId="{1845F873-1FCC-44C8-8290-E06BDC1DCC98}" type="sibTrans" cxnId="{5324BEC0-0674-4D54-A3EC-3C444C88AF23}">
      <dgm:prSet/>
      <dgm:spPr/>
      <dgm:t>
        <a:bodyPr/>
        <a:lstStyle/>
        <a:p>
          <a:endParaRPr lang="ru-RU"/>
        </a:p>
      </dgm:t>
    </dgm:pt>
    <dgm:pt modelId="{0867DF78-A97D-4D8E-845C-7D859DCFBBA9}">
      <dgm:prSet phldrT="[Текст]" custT="1"/>
      <dgm:spPr/>
      <dgm:t>
        <a:bodyPr/>
        <a:lstStyle/>
        <a:p>
          <a:r>
            <a:rPr lang="ru-RU" sz="2000" dirty="0" smtClean="0"/>
            <a:t>В сфере оказания жилищно-коммунальных услуг  - 188</a:t>
          </a:r>
          <a:endParaRPr lang="ru-RU" sz="2000" dirty="0"/>
        </a:p>
      </dgm:t>
    </dgm:pt>
    <dgm:pt modelId="{B8590A9D-DD9D-4E22-BF3A-E4F0443E0E76}" type="parTrans" cxnId="{8AA979C7-5051-4942-B100-956D07E9FDE3}">
      <dgm:prSet/>
      <dgm:spPr/>
      <dgm:t>
        <a:bodyPr/>
        <a:lstStyle/>
        <a:p>
          <a:endParaRPr lang="ru-RU"/>
        </a:p>
      </dgm:t>
    </dgm:pt>
    <dgm:pt modelId="{595CE739-9050-4E29-910D-468CB8BE820A}" type="sibTrans" cxnId="{8AA979C7-5051-4942-B100-956D07E9FDE3}">
      <dgm:prSet/>
      <dgm:spPr/>
      <dgm:t>
        <a:bodyPr/>
        <a:lstStyle/>
        <a:p>
          <a:endParaRPr lang="ru-RU"/>
        </a:p>
      </dgm:t>
    </dgm:pt>
    <dgm:pt modelId="{3DC78118-A83E-43D8-9427-A5146308360D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В сфере торговли - 35</a:t>
          </a:r>
          <a:endParaRPr lang="ru-RU" sz="2000" dirty="0">
            <a:solidFill>
              <a:schemeClr val="tx1"/>
            </a:solidFill>
          </a:endParaRPr>
        </a:p>
      </dgm:t>
    </dgm:pt>
    <dgm:pt modelId="{D4BFEEC1-251B-4BBF-96C5-E05D718BDC87}" type="parTrans" cxnId="{CF8D2B48-7D64-44BF-ABFD-57C34DC69F5A}">
      <dgm:prSet/>
      <dgm:spPr/>
      <dgm:t>
        <a:bodyPr/>
        <a:lstStyle/>
        <a:p>
          <a:endParaRPr lang="ru-RU"/>
        </a:p>
      </dgm:t>
    </dgm:pt>
    <dgm:pt modelId="{3F36D8F9-529D-4116-9B92-AF7BBD605B82}" type="sibTrans" cxnId="{CF8D2B48-7D64-44BF-ABFD-57C34DC69F5A}">
      <dgm:prSet/>
      <dgm:spPr/>
      <dgm:t>
        <a:bodyPr/>
        <a:lstStyle/>
        <a:p>
          <a:endParaRPr lang="ru-RU"/>
        </a:p>
      </dgm:t>
    </dgm:pt>
    <dgm:pt modelId="{05865A68-6DBE-4C85-BCAC-6F599F27F55F}">
      <dgm:prSet phldrT="[Текст]" custT="1"/>
      <dgm:spPr/>
      <dgm:t>
        <a:bodyPr/>
        <a:lstStyle/>
        <a:p>
          <a:r>
            <a:rPr lang="ru-RU" sz="2000" dirty="0" smtClean="0"/>
            <a:t>Составлено претензий - 22</a:t>
          </a:r>
          <a:endParaRPr lang="ru-RU" sz="2000" dirty="0"/>
        </a:p>
      </dgm:t>
    </dgm:pt>
    <dgm:pt modelId="{C1EDC5A6-02D0-4F23-A13D-945C92FA24C0}" type="parTrans" cxnId="{1E4E68F1-6E94-4465-B561-61DFBFDBBFF2}">
      <dgm:prSet/>
      <dgm:spPr/>
      <dgm:t>
        <a:bodyPr/>
        <a:lstStyle/>
        <a:p>
          <a:endParaRPr lang="ru-RU"/>
        </a:p>
      </dgm:t>
    </dgm:pt>
    <dgm:pt modelId="{73F5879F-EE53-4A1B-8312-A44BAA73C1A7}" type="sibTrans" cxnId="{1E4E68F1-6E94-4465-B561-61DFBFDBBFF2}">
      <dgm:prSet/>
      <dgm:spPr/>
      <dgm:t>
        <a:bodyPr/>
        <a:lstStyle/>
        <a:p>
          <a:endParaRPr lang="ru-RU"/>
        </a:p>
      </dgm:t>
    </dgm:pt>
    <dgm:pt modelId="{FB3BADD7-DBCE-4B69-A4F5-0EABC95F167D}">
      <dgm:prSet/>
      <dgm:spPr/>
      <dgm:t>
        <a:bodyPr/>
        <a:lstStyle/>
        <a:p>
          <a:endParaRPr lang="ru-RU"/>
        </a:p>
      </dgm:t>
    </dgm:pt>
    <dgm:pt modelId="{98031948-0F38-4FEC-A1DD-8CAEF8C3135B}" type="parTrans" cxnId="{AA83F8F6-EA27-4053-A945-18B555F3F45B}">
      <dgm:prSet/>
      <dgm:spPr/>
      <dgm:t>
        <a:bodyPr/>
        <a:lstStyle/>
        <a:p>
          <a:endParaRPr lang="ru-RU"/>
        </a:p>
      </dgm:t>
    </dgm:pt>
    <dgm:pt modelId="{7ECCEDBD-710F-4146-9727-30CF889C8BFC}" type="sibTrans" cxnId="{AA83F8F6-EA27-4053-A945-18B555F3F45B}">
      <dgm:prSet/>
      <dgm:spPr/>
      <dgm:t>
        <a:bodyPr/>
        <a:lstStyle/>
        <a:p>
          <a:endParaRPr lang="ru-RU"/>
        </a:p>
      </dgm:t>
    </dgm:pt>
    <dgm:pt modelId="{1304E726-0C46-46BD-98EF-FF9B44844F8D}">
      <dgm:prSet/>
      <dgm:spPr/>
      <dgm:t>
        <a:bodyPr/>
        <a:lstStyle/>
        <a:p>
          <a:endParaRPr lang="ru-RU"/>
        </a:p>
      </dgm:t>
    </dgm:pt>
    <dgm:pt modelId="{40817AD6-6E1C-4DB9-9F4B-AE1640D2D5CE}" type="parTrans" cxnId="{939140B2-E733-4BE8-8395-3AF47942CB33}">
      <dgm:prSet/>
      <dgm:spPr/>
      <dgm:t>
        <a:bodyPr/>
        <a:lstStyle/>
        <a:p>
          <a:endParaRPr lang="ru-RU"/>
        </a:p>
      </dgm:t>
    </dgm:pt>
    <dgm:pt modelId="{35A7B68A-BDE2-4CEE-A78B-D17132835D8C}" type="sibTrans" cxnId="{939140B2-E733-4BE8-8395-3AF47942CB33}">
      <dgm:prSet/>
      <dgm:spPr/>
      <dgm:t>
        <a:bodyPr/>
        <a:lstStyle/>
        <a:p>
          <a:endParaRPr lang="ru-RU"/>
        </a:p>
      </dgm:t>
    </dgm:pt>
    <dgm:pt modelId="{2C89AB58-9FE5-49F0-B1AF-26B7E4903F1F}">
      <dgm:prSet/>
      <dgm:spPr/>
      <dgm:t>
        <a:bodyPr/>
        <a:lstStyle/>
        <a:p>
          <a:endParaRPr lang="ru-RU"/>
        </a:p>
      </dgm:t>
    </dgm:pt>
    <dgm:pt modelId="{037245B0-6716-4E0D-BB1D-E8EFF18B4635}" type="parTrans" cxnId="{73F708E2-0BC3-4FDB-B9F5-5D2D12DD6B00}">
      <dgm:prSet/>
      <dgm:spPr/>
      <dgm:t>
        <a:bodyPr/>
        <a:lstStyle/>
        <a:p>
          <a:endParaRPr lang="ru-RU"/>
        </a:p>
      </dgm:t>
    </dgm:pt>
    <dgm:pt modelId="{3909EE48-B4A8-4E3E-A760-82201B8753C0}" type="sibTrans" cxnId="{73F708E2-0BC3-4FDB-B9F5-5D2D12DD6B00}">
      <dgm:prSet/>
      <dgm:spPr/>
      <dgm:t>
        <a:bodyPr/>
        <a:lstStyle/>
        <a:p>
          <a:endParaRPr lang="ru-RU"/>
        </a:p>
      </dgm:t>
    </dgm:pt>
    <dgm:pt modelId="{264E23BA-95AC-40C4-9428-0CBA17A3D5F9}" type="pres">
      <dgm:prSet presAssocID="{8CF77779-F3C6-4B0A-B077-0544B299B27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63D109-5725-431A-849E-1B3946D58655}" type="pres">
      <dgm:prSet presAssocID="{36DC8044-83EB-40A2-8180-D33BCA9EE59B}" presName="roof" presStyleLbl="dkBgShp" presStyleIdx="0" presStyleCnt="2" custScaleX="95037" custScaleY="148150" custLinFactNeighborX="493" custLinFactNeighborY="-96084"/>
      <dgm:spPr/>
      <dgm:t>
        <a:bodyPr/>
        <a:lstStyle/>
        <a:p>
          <a:endParaRPr lang="ru-RU"/>
        </a:p>
      </dgm:t>
    </dgm:pt>
    <dgm:pt modelId="{3E108ED9-1A82-4614-8F4D-930EFEBA9BF6}" type="pres">
      <dgm:prSet presAssocID="{36DC8044-83EB-40A2-8180-D33BCA9EE59B}" presName="pillars" presStyleCnt="0"/>
      <dgm:spPr/>
      <dgm:t>
        <a:bodyPr/>
        <a:lstStyle/>
        <a:p>
          <a:endParaRPr lang="ru-RU"/>
        </a:p>
      </dgm:t>
    </dgm:pt>
    <dgm:pt modelId="{20AEC6D5-2FE3-4B34-94EA-FC44686CE4EC}" type="pres">
      <dgm:prSet presAssocID="{36DC8044-83EB-40A2-8180-D33BCA9EE59B}" presName="pillar1" presStyleLbl="node1" presStyleIdx="0" presStyleCnt="3" custScaleX="89900" custScaleY="877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BA1207-D9E9-4E8A-96F1-5771B0B2608B}" type="pres">
      <dgm:prSet presAssocID="{3DC78118-A83E-43D8-9427-A5146308360D}" presName="pillarX" presStyleLbl="node1" presStyleIdx="1" presStyleCnt="3" custScaleY="88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BC75A3-C068-4438-92BF-3B2C6F2B2B28}" type="pres">
      <dgm:prSet presAssocID="{05865A68-6DBE-4C85-BCAC-6F599F27F55F}" presName="pillarX" presStyleLbl="node1" presStyleIdx="2" presStyleCnt="3" custScaleY="88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CECF8F-5E12-44B5-977B-7E05D0BEA263}" type="pres">
      <dgm:prSet presAssocID="{36DC8044-83EB-40A2-8180-D33BCA9EE59B}" presName="base" presStyleLbl="dkBgShp" presStyleIdx="1" presStyleCnt="2" custFlipVert="1" custScaleY="13617"/>
      <dgm:spPr/>
      <dgm:t>
        <a:bodyPr/>
        <a:lstStyle/>
        <a:p>
          <a:endParaRPr lang="ru-RU"/>
        </a:p>
      </dgm:t>
    </dgm:pt>
  </dgm:ptLst>
  <dgm:cxnLst>
    <dgm:cxn modelId="{906E971A-7EA0-47F9-A820-91FC46448772}" type="presOf" srcId="{8CF77779-F3C6-4B0A-B077-0544B299B271}" destId="{264E23BA-95AC-40C4-9428-0CBA17A3D5F9}" srcOrd="0" destOrd="0" presId="urn:microsoft.com/office/officeart/2005/8/layout/hList3"/>
    <dgm:cxn modelId="{8AA979C7-5051-4942-B100-956D07E9FDE3}" srcId="{36DC8044-83EB-40A2-8180-D33BCA9EE59B}" destId="{0867DF78-A97D-4D8E-845C-7D859DCFBBA9}" srcOrd="0" destOrd="0" parTransId="{B8590A9D-DD9D-4E22-BF3A-E4F0443E0E76}" sibTransId="{595CE739-9050-4E29-910D-468CB8BE820A}"/>
    <dgm:cxn modelId="{62C2E2A6-3F4E-40F4-A5F7-ECF17D99D35C}" type="presOf" srcId="{36DC8044-83EB-40A2-8180-D33BCA9EE59B}" destId="{7B63D109-5725-431A-849E-1B3946D58655}" srcOrd="0" destOrd="0" presId="urn:microsoft.com/office/officeart/2005/8/layout/hList3"/>
    <dgm:cxn modelId="{CF8D2B48-7D64-44BF-ABFD-57C34DC69F5A}" srcId="{36DC8044-83EB-40A2-8180-D33BCA9EE59B}" destId="{3DC78118-A83E-43D8-9427-A5146308360D}" srcOrd="1" destOrd="0" parTransId="{D4BFEEC1-251B-4BBF-96C5-E05D718BDC87}" sibTransId="{3F36D8F9-529D-4116-9B92-AF7BBD605B82}"/>
    <dgm:cxn modelId="{939140B2-E733-4BE8-8395-3AF47942CB33}" srcId="{8CF77779-F3C6-4B0A-B077-0544B299B271}" destId="{1304E726-0C46-46BD-98EF-FF9B44844F8D}" srcOrd="2" destOrd="0" parTransId="{40817AD6-6E1C-4DB9-9F4B-AE1640D2D5CE}" sibTransId="{35A7B68A-BDE2-4CEE-A78B-D17132835D8C}"/>
    <dgm:cxn modelId="{8B5409FA-EE44-4ABC-9EE4-54D4FB604E73}" type="presOf" srcId="{3DC78118-A83E-43D8-9427-A5146308360D}" destId="{69BA1207-D9E9-4E8A-96F1-5771B0B2608B}" srcOrd="0" destOrd="0" presId="urn:microsoft.com/office/officeart/2005/8/layout/hList3"/>
    <dgm:cxn modelId="{1E4E68F1-6E94-4465-B561-61DFBFDBBFF2}" srcId="{36DC8044-83EB-40A2-8180-D33BCA9EE59B}" destId="{05865A68-6DBE-4C85-BCAC-6F599F27F55F}" srcOrd="2" destOrd="0" parTransId="{C1EDC5A6-02D0-4F23-A13D-945C92FA24C0}" sibTransId="{73F5879F-EE53-4A1B-8312-A44BAA73C1A7}"/>
    <dgm:cxn modelId="{73F708E2-0BC3-4FDB-B9F5-5D2D12DD6B00}" srcId="{8CF77779-F3C6-4B0A-B077-0544B299B271}" destId="{2C89AB58-9FE5-49F0-B1AF-26B7E4903F1F}" srcOrd="1" destOrd="0" parTransId="{037245B0-6716-4E0D-BB1D-E8EFF18B4635}" sibTransId="{3909EE48-B4A8-4E3E-A760-82201B8753C0}"/>
    <dgm:cxn modelId="{5324BEC0-0674-4D54-A3EC-3C444C88AF23}" srcId="{8CF77779-F3C6-4B0A-B077-0544B299B271}" destId="{36DC8044-83EB-40A2-8180-D33BCA9EE59B}" srcOrd="0" destOrd="0" parTransId="{92B3BC32-A9E1-422E-B59F-30E6A12177B6}" sibTransId="{1845F873-1FCC-44C8-8290-E06BDC1DCC98}"/>
    <dgm:cxn modelId="{C890E909-067E-4803-8C42-1C7E82713A21}" type="presOf" srcId="{0867DF78-A97D-4D8E-845C-7D859DCFBBA9}" destId="{20AEC6D5-2FE3-4B34-94EA-FC44686CE4EC}" srcOrd="0" destOrd="0" presId="urn:microsoft.com/office/officeart/2005/8/layout/hList3"/>
    <dgm:cxn modelId="{AA83F8F6-EA27-4053-A945-18B555F3F45B}" srcId="{8CF77779-F3C6-4B0A-B077-0544B299B271}" destId="{FB3BADD7-DBCE-4B69-A4F5-0EABC95F167D}" srcOrd="3" destOrd="0" parTransId="{98031948-0F38-4FEC-A1DD-8CAEF8C3135B}" sibTransId="{7ECCEDBD-710F-4146-9727-30CF889C8BFC}"/>
    <dgm:cxn modelId="{D16E1C53-8C0C-4158-99E7-5610C1C902C2}" type="presOf" srcId="{05865A68-6DBE-4C85-BCAC-6F599F27F55F}" destId="{D5BC75A3-C068-4438-92BF-3B2C6F2B2B28}" srcOrd="0" destOrd="0" presId="urn:microsoft.com/office/officeart/2005/8/layout/hList3"/>
    <dgm:cxn modelId="{109F40B5-870C-4386-AA9C-4A86B6E7E62A}" type="presParOf" srcId="{264E23BA-95AC-40C4-9428-0CBA17A3D5F9}" destId="{7B63D109-5725-431A-849E-1B3946D58655}" srcOrd="0" destOrd="0" presId="urn:microsoft.com/office/officeart/2005/8/layout/hList3"/>
    <dgm:cxn modelId="{D42C2650-5FFF-44A4-9B18-83D158B22EDD}" type="presParOf" srcId="{264E23BA-95AC-40C4-9428-0CBA17A3D5F9}" destId="{3E108ED9-1A82-4614-8F4D-930EFEBA9BF6}" srcOrd="1" destOrd="0" presId="urn:microsoft.com/office/officeart/2005/8/layout/hList3"/>
    <dgm:cxn modelId="{F432AD5D-8C58-4471-B408-64E2750F3339}" type="presParOf" srcId="{3E108ED9-1A82-4614-8F4D-930EFEBA9BF6}" destId="{20AEC6D5-2FE3-4B34-94EA-FC44686CE4EC}" srcOrd="0" destOrd="0" presId="urn:microsoft.com/office/officeart/2005/8/layout/hList3"/>
    <dgm:cxn modelId="{2CBD8B31-44A7-4532-8D30-5F0A7685786B}" type="presParOf" srcId="{3E108ED9-1A82-4614-8F4D-930EFEBA9BF6}" destId="{69BA1207-D9E9-4E8A-96F1-5771B0B2608B}" srcOrd="1" destOrd="0" presId="urn:microsoft.com/office/officeart/2005/8/layout/hList3"/>
    <dgm:cxn modelId="{0A18FE9B-CDBD-4F2A-B004-2861BE91C28A}" type="presParOf" srcId="{3E108ED9-1A82-4614-8F4D-930EFEBA9BF6}" destId="{D5BC75A3-C068-4438-92BF-3B2C6F2B2B28}" srcOrd="2" destOrd="0" presId="urn:microsoft.com/office/officeart/2005/8/layout/hList3"/>
    <dgm:cxn modelId="{21CEEDA7-29EF-450E-B4D8-DC885378A411}" type="presParOf" srcId="{264E23BA-95AC-40C4-9428-0CBA17A3D5F9}" destId="{C3CECF8F-5E12-44B5-977B-7E05D0BEA26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92B32-D879-4BAB-B4A1-43AC53FA19CF}">
      <dsp:nvSpPr>
        <dsp:cNvPr id="0" name=""/>
        <dsp:cNvSpPr/>
      </dsp:nvSpPr>
      <dsp:spPr>
        <a:xfrm>
          <a:off x="0" y="941287"/>
          <a:ext cx="6769100" cy="153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5D3AF3-1CCA-4614-894C-401952E55A9E}">
      <dsp:nvSpPr>
        <dsp:cNvPr id="0" name=""/>
        <dsp:cNvSpPr/>
      </dsp:nvSpPr>
      <dsp:spPr>
        <a:xfrm>
          <a:off x="287185" y="69973"/>
          <a:ext cx="6277297" cy="180072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99" tIns="0" rIns="17909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Проведено 5 заседаний МВК, на которых рассмотрено 17 вопросов по наиболее актуальным вопросам в сфере торговли, бытового облуживания и ЖКХ</a:t>
          </a:r>
          <a:endParaRPr lang="ru-RU" sz="1400" kern="1200" dirty="0"/>
        </a:p>
      </dsp:txBody>
      <dsp:txXfrm>
        <a:off x="375089" y="157877"/>
        <a:ext cx="6101489" cy="1624912"/>
      </dsp:txXfrm>
    </dsp:sp>
    <dsp:sp modelId="{7BDC25FB-8B82-492C-976D-3C60624AEAD6}">
      <dsp:nvSpPr>
        <dsp:cNvPr id="0" name=""/>
        <dsp:cNvSpPr/>
      </dsp:nvSpPr>
      <dsp:spPr>
        <a:xfrm>
          <a:off x="0" y="3708247"/>
          <a:ext cx="6769100" cy="153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0E4A7F-F56C-4D4E-94B8-A8E602BDBA63}">
      <dsp:nvSpPr>
        <dsp:cNvPr id="0" name=""/>
        <dsp:cNvSpPr/>
      </dsp:nvSpPr>
      <dsp:spPr>
        <a:xfrm>
          <a:off x="338455" y="2807887"/>
          <a:ext cx="6281609" cy="180072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99" tIns="0" rIns="17909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Направлено 15 материалов по обеспечению защиты прав потребителей для размещения на сайте департамента потребительского рынка Ростовской области</a:t>
          </a:r>
          <a:endParaRPr lang="ru-RU" sz="1400" kern="1200" dirty="0"/>
        </a:p>
      </dsp:txBody>
      <dsp:txXfrm>
        <a:off x="426359" y="2895791"/>
        <a:ext cx="6105801" cy="16249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53B1A-1D3B-4BB2-972E-5BA62774C08E}">
      <dsp:nvSpPr>
        <dsp:cNvPr id="0" name=""/>
        <dsp:cNvSpPr/>
      </dsp:nvSpPr>
      <dsp:spPr>
        <a:xfrm>
          <a:off x="270262" y="494092"/>
          <a:ext cx="1030770" cy="103077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4F42746-59BE-4D23-88EC-F74A5CFC13EC}">
      <dsp:nvSpPr>
        <dsp:cNvPr id="0" name=""/>
        <dsp:cNvSpPr/>
      </dsp:nvSpPr>
      <dsp:spPr>
        <a:xfrm>
          <a:off x="785648" y="494092"/>
          <a:ext cx="5499537" cy="1030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9370" rIns="0" bIns="3937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Семинары- 9</a:t>
          </a:r>
          <a:endParaRPr lang="ru-RU" sz="3100" i="1" kern="1200" dirty="0"/>
        </a:p>
      </dsp:txBody>
      <dsp:txXfrm>
        <a:off x="785648" y="494092"/>
        <a:ext cx="5499537" cy="1030770"/>
      </dsp:txXfrm>
    </dsp:sp>
    <dsp:sp modelId="{61B6E181-8C2C-4736-A5D7-F435F6EA9E2C}">
      <dsp:nvSpPr>
        <dsp:cNvPr id="0" name=""/>
        <dsp:cNvSpPr/>
      </dsp:nvSpPr>
      <dsp:spPr>
        <a:xfrm>
          <a:off x="270262" y="1524863"/>
          <a:ext cx="1030770" cy="103077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736E111-CF95-4B8F-9447-5DA081FCC384}">
      <dsp:nvSpPr>
        <dsp:cNvPr id="0" name=""/>
        <dsp:cNvSpPr/>
      </dsp:nvSpPr>
      <dsp:spPr>
        <a:xfrm>
          <a:off x="785648" y="1524863"/>
          <a:ext cx="5499537" cy="1030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9370" rIns="0" bIns="3937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Акции - 12</a:t>
          </a:r>
          <a:endParaRPr lang="ru-RU" sz="3100" kern="1200" dirty="0"/>
        </a:p>
      </dsp:txBody>
      <dsp:txXfrm>
        <a:off x="785648" y="1524863"/>
        <a:ext cx="5499537" cy="1030770"/>
      </dsp:txXfrm>
    </dsp:sp>
    <dsp:sp modelId="{EAEBCD61-320A-4305-996E-199AE252E818}">
      <dsp:nvSpPr>
        <dsp:cNvPr id="0" name=""/>
        <dsp:cNvSpPr/>
      </dsp:nvSpPr>
      <dsp:spPr>
        <a:xfrm>
          <a:off x="270262" y="2555633"/>
          <a:ext cx="1030770" cy="103077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A98CE9A-8535-4569-A3DE-289F57B6CED5}">
      <dsp:nvSpPr>
        <dsp:cNvPr id="0" name=""/>
        <dsp:cNvSpPr/>
      </dsp:nvSpPr>
      <dsp:spPr>
        <a:xfrm>
          <a:off x="785648" y="2555633"/>
          <a:ext cx="5499537" cy="1030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910" rIns="0" bIns="4191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Выездные семинары в сельские поселения - 4</a:t>
          </a:r>
          <a:endParaRPr lang="ru-RU" sz="3300" kern="1200" dirty="0"/>
        </a:p>
      </dsp:txBody>
      <dsp:txXfrm>
        <a:off x="785648" y="2555633"/>
        <a:ext cx="5499537" cy="10307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63D109-5725-431A-849E-1B3946D58655}">
      <dsp:nvSpPr>
        <dsp:cNvPr id="0" name=""/>
        <dsp:cNvSpPr/>
      </dsp:nvSpPr>
      <dsp:spPr>
        <a:xfrm>
          <a:off x="265188" y="-89751"/>
          <a:ext cx="8472928" cy="189994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 2023 году в Администрацию района по письменным, устным обращениям и по телефону «горячей линии» обратилось 223 потребителей, из них </a:t>
          </a:r>
          <a:endParaRPr lang="ru-RU" sz="2000" kern="1200" dirty="0"/>
        </a:p>
      </dsp:txBody>
      <dsp:txXfrm>
        <a:off x="265188" y="-89751"/>
        <a:ext cx="8472928" cy="1899943"/>
      </dsp:txXfrm>
    </dsp:sp>
    <dsp:sp modelId="{20AEC6D5-2FE3-4B34-94EA-FC44686CE4EC}">
      <dsp:nvSpPr>
        <dsp:cNvPr id="0" name=""/>
        <dsp:cNvSpPr/>
      </dsp:nvSpPr>
      <dsp:spPr>
        <a:xfrm>
          <a:off x="2842" y="1666761"/>
          <a:ext cx="2762964" cy="2362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 сфере оказания жилищно-коммунальных услуг  - 188</a:t>
          </a:r>
          <a:endParaRPr lang="ru-RU" sz="2000" kern="1200" dirty="0"/>
        </a:p>
      </dsp:txBody>
      <dsp:txXfrm>
        <a:off x="2842" y="1666761"/>
        <a:ext cx="2762964" cy="2362500"/>
      </dsp:txXfrm>
    </dsp:sp>
    <dsp:sp modelId="{69BA1207-D9E9-4E8A-96F1-5771B0B2608B}">
      <dsp:nvSpPr>
        <dsp:cNvPr id="0" name=""/>
        <dsp:cNvSpPr/>
      </dsp:nvSpPr>
      <dsp:spPr>
        <a:xfrm>
          <a:off x="2765806" y="1659368"/>
          <a:ext cx="3073375" cy="2377285"/>
        </a:xfrm>
        <a:prstGeom prst="rect">
          <a:avLst/>
        </a:prstGeom>
        <a:solidFill>
          <a:schemeClr val="accent1"/>
        </a:solidFill>
        <a:ln w="15875" cap="rnd" cmpd="sng" algn="ctr">
          <a:solidFill>
            <a:schemeClr val="accent1">
              <a:shade val="50000"/>
              <a:hueMod val="94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В сфере торговли - 35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765806" y="1659368"/>
        <a:ext cx="3073375" cy="2377285"/>
      </dsp:txXfrm>
    </dsp:sp>
    <dsp:sp modelId="{D5BC75A3-C068-4438-92BF-3B2C6F2B2B28}">
      <dsp:nvSpPr>
        <dsp:cNvPr id="0" name=""/>
        <dsp:cNvSpPr/>
      </dsp:nvSpPr>
      <dsp:spPr>
        <a:xfrm>
          <a:off x="5839182" y="1651989"/>
          <a:ext cx="3073375" cy="23920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Составлено претензий - 22</a:t>
          </a:r>
          <a:endParaRPr lang="ru-RU" sz="2000" kern="1200" dirty="0"/>
        </a:p>
      </dsp:txBody>
      <dsp:txXfrm>
        <a:off x="5839182" y="1651989"/>
        <a:ext cx="3073375" cy="2392043"/>
      </dsp:txXfrm>
    </dsp:sp>
    <dsp:sp modelId="{C3CECF8F-5E12-44B5-977B-7E05D0BEA263}">
      <dsp:nvSpPr>
        <dsp:cNvPr id="0" name=""/>
        <dsp:cNvSpPr/>
      </dsp:nvSpPr>
      <dsp:spPr>
        <a:xfrm flipV="1">
          <a:off x="0" y="4323824"/>
          <a:ext cx="8915400" cy="4074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F74D4-58C7-4E4E-A2AA-861AAB6C7FB7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6CB0D-770C-44F8-96CF-812264E9E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251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6CB0D-770C-44F8-96CF-812264E9E50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852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4D10-1DAC-40CA-A5CD-09918308DFFF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7491-16F3-40A5-95E4-70653C40905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713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4D10-1DAC-40CA-A5CD-09918308DFFF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7491-16F3-40A5-95E4-70653C409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467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4D10-1DAC-40CA-A5CD-09918308DFFF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7491-16F3-40A5-95E4-70653C409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39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4D10-1DAC-40CA-A5CD-09918308DFFF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7491-16F3-40A5-95E4-70653C40905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8293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4D10-1DAC-40CA-A5CD-09918308DFFF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7491-16F3-40A5-95E4-70653C409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07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4D10-1DAC-40CA-A5CD-09918308DFFF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7491-16F3-40A5-95E4-70653C40905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9230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4D10-1DAC-40CA-A5CD-09918308DFFF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7491-16F3-40A5-95E4-70653C409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581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4D10-1DAC-40CA-A5CD-09918308DFFF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7491-16F3-40A5-95E4-70653C409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242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4D10-1DAC-40CA-A5CD-09918308DFFF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7491-16F3-40A5-95E4-70653C409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184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4D10-1DAC-40CA-A5CD-09918308DFFF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7491-16F3-40A5-95E4-70653C409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21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4D10-1DAC-40CA-A5CD-09918308DFFF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7491-16F3-40A5-95E4-70653C409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356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4D10-1DAC-40CA-A5CD-09918308DFFF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7491-16F3-40A5-95E4-70653C409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87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4D10-1DAC-40CA-A5CD-09918308DFFF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7491-16F3-40A5-95E4-70653C409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36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4D10-1DAC-40CA-A5CD-09918308DFFF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7491-16F3-40A5-95E4-70653C409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38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4D10-1DAC-40CA-A5CD-09918308DFFF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7491-16F3-40A5-95E4-70653C409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971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4D10-1DAC-40CA-A5CD-09918308DFFF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7491-16F3-40A5-95E4-70653C409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615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4D10-1DAC-40CA-A5CD-09918308DFFF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7491-16F3-40A5-95E4-70653C409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344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A104D10-1DAC-40CA-A5CD-09918308DFFF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5E37491-16F3-40A5-95E4-70653C409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6420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715" y="1229711"/>
            <a:ext cx="8680506" cy="3846786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solidFill>
                  <a:srgbClr val="8064A2">
                    <a:lumMod val="50000"/>
                  </a:srgbClr>
                </a:solidFill>
                <a:effectLst>
                  <a:glow rad="228600">
                    <a:srgbClr val="C0504D">
                      <a:lumMod val="20000"/>
                      <a:lumOff val="80000"/>
                      <a:alpha val="40000"/>
                    </a:srgbClr>
                  </a:glow>
                </a:effectLst>
              </a:rPr>
              <a:t>рейтинговый конкурс на тему:</a:t>
            </a:r>
            <a:br>
              <a:rPr lang="ru-RU" sz="5400" b="1" i="1" dirty="0" smtClean="0">
                <a:solidFill>
                  <a:srgbClr val="8064A2">
                    <a:lumMod val="50000"/>
                  </a:srgbClr>
                </a:solidFill>
                <a:effectLst>
                  <a:glow rad="228600">
                    <a:srgbClr val="C0504D">
                      <a:lumMod val="20000"/>
                      <a:lumOff val="80000"/>
                      <a:alpha val="40000"/>
                    </a:srgbClr>
                  </a:glow>
                </a:effectLst>
              </a:rPr>
            </a:br>
            <a:r>
              <a:rPr lang="ru-RU" sz="5400" b="1" i="1" dirty="0" smtClean="0">
                <a:solidFill>
                  <a:srgbClr val="8064A2">
                    <a:lumMod val="50000"/>
                  </a:srgbClr>
                </a:solidFill>
                <a:effectLst>
                  <a:glow rad="228600">
                    <a:srgbClr val="C0504D">
                      <a:lumMod val="20000"/>
                      <a:lumOff val="80000"/>
                      <a:alpha val="40000"/>
                    </a:srgbClr>
                  </a:glow>
                </a:effectLst>
              </a:rPr>
              <a:t>«на защите прав потребителей»</a:t>
            </a:r>
            <a:endParaRPr lang="ru-RU" sz="5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093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3570" y="447926"/>
            <a:ext cx="7284720" cy="419966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/>
              <a:t>МУНИЦИПАЛЬНОЕ ОБРАЗОВАНИЕ</a:t>
            </a:r>
            <a:endParaRPr lang="ru-RU" sz="2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75771" y="773299"/>
            <a:ext cx="8893172" cy="4527864"/>
          </a:xfrm>
        </p:spPr>
        <p:txBody>
          <a:bodyPr>
            <a:normAutofit lnSpcReduction="10000"/>
          </a:bodyPr>
          <a:lstStyle/>
          <a:p>
            <a:pPr marL="182880"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800" b="1" dirty="0">
                <a:solidFill>
                  <a:srgbClr val="8064A2">
                    <a:lumMod val="50000"/>
                  </a:srgbClr>
                </a:solidFill>
              </a:rPr>
              <a:t>«</a:t>
            </a:r>
            <a:r>
              <a:rPr lang="ru-RU" sz="3200" b="1" dirty="0">
                <a:solidFill>
                  <a:srgbClr val="8064A2">
                    <a:lumMod val="50000"/>
                  </a:srgbClr>
                </a:solidFill>
              </a:rPr>
              <a:t>Белокалитвинский</a:t>
            </a:r>
            <a:r>
              <a:rPr lang="ru-RU" sz="2800" b="1" dirty="0">
                <a:solidFill>
                  <a:srgbClr val="8064A2">
                    <a:lumMod val="50000"/>
                  </a:srgbClr>
                </a:solidFill>
              </a:rPr>
              <a:t> район»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</a:pPr>
            <a:endParaRPr lang="ru-RU" sz="1600" b="1" i="1" dirty="0">
              <a:solidFill>
                <a:srgbClr val="8064A2">
                  <a:lumMod val="50000"/>
                </a:srgbClr>
              </a:solidFill>
              <a:effectLst>
                <a:glow rad="228600">
                  <a:srgbClr val="C0504D">
                    <a:lumMod val="20000"/>
                    <a:lumOff val="80000"/>
                    <a:alpha val="40000"/>
                  </a:srgbClr>
                </a:glow>
              </a:effectLst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1600" b="1" i="1" dirty="0">
                <a:solidFill>
                  <a:srgbClr val="8064A2">
                    <a:lumMod val="50000"/>
                  </a:srgbClr>
                </a:solidFill>
                <a:effectLst>
                  <a:glow rad="228600">
                    <a:srgbClr val="C0504D">
                      <a:lumMod val="20000"/>
                      <a:lumOff val="80000"/>
                      <a:alpha val="40000"/>
                    </a:srgbClr>
                  </a:glow>
                </a:effectLst>
              </a:rPr>
              <a:t>Администрацией Белокалитвинского района принята подпрограмма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1600" b="1" i="1" dirty="0">
                <a:solidFill>
                  <a:srgbClr val="8064A2">
                    <a:lumMod val="50000"/>
                  </a:srgbClr>
                </a:solidFill>
                <a:effectLst>
                  <a:glow rad="228600">
                    <a:srgbClr val="C0504D">
                      <a:lumMod val="20000"/>
                      <a:lumOff val="80000"/>
                      <a:alpha val="40000"/>
                    </a:srgbClr>
                  </a:glow>
                </a:effectLst>
              </a:rPr>
              <a:t>«ЗАЩИТА ПРАВ ПОТРЕБИТЕЛЕЙ В БЕЛОКАЛИТВИНСКОМ РАЙОНЕ»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1600" b="1" i="1" dirty="0">
                <a:solidFill>
                  <a:srgbClr val="8064A2">
                    <a:lumMod val="50000"/>
                  </a:srgbClr>
                </a:solidFill>
                <a:effectLst>
                  <a:glow rad="228600">
                    <a:srgbClr val="C0504D">
                      <a:lumMod val="20000"/>
                      <a:lumOff val="80000"/>
                      <a:alpha val="40000"/>
                    </a:srgbClr>
                  </a:glow>
                </a:effectLst>
              </a:rPr>
              <a:t> муниципальной программы Белокалитвинского района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1600" b="1" i="1" dirty="0">
                <a:solidFill>
                  <a:srgbClr val="8064A2">
                    <a:lumMod val="50000"/>
                  </a:srgbClr>
                </a:solidFill>
                <a:effectLst>
                  <a:glow rad="228600">
                    <a:srgbClr val="C0504D">
                      <a:lumMod val="20000"/>
                      <a:lumOff val="80000"/>
                      <a:alpha val="40000"/>
                    </a:srgbClr>
                  </a:glow>
                </a:effectLst>
              </a:rPr>
              <a:t> «Экономическое развитие и инновационная экономика»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1600" b="1" i="1" dirty="0">
                <a:solidFill>
                  <a:srgbClr val="8064A2">
                    <a:lumMod val="50000"/>
                  </a:srgbClr>
                </a:solidFill>
                <a:effectLst>
                  <a:glow rad="228600">
                    <a:srgbClr val="C0504D">
                      <a:lumMod val="20000"/>
                      <a:lumOff val="80000"/>
                      <a:alpha val="40000"/>
                    </a:srgbClr>
                  </a:glow>
                </a:effectLst>
              </a:rPr>
              <a:t>Цель подпрограммы: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1600" b="1" i="1" dirty="0">
                <a:solidFill>
                  <a:srgbClr val="8064A2">
                    <a:lumMod val="50000"/>
                  </a:srgbClr>
                </a:solidFill>
                <a:effectLst>
                  <a:glow rad="228600">
                    <a:srgbClr val="C0504D">
                      <a:lumMod val="20000"/>
                      <a:lumOff val="80000"/>
                      <a:alpha val="40000"/>
                    </a:srgbClr>
                  </a:glow>
                </a:effectLst>
              </a:rPr>
              <a:t>создание в районе условий для эффективной защиты прав потребителей, повышение уровня правовой грамотности населения, стимулирование повышения качества товаров и предоставляемых услуг.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1600" b="1" i="1" dirty="0">
                <a:solidFill>
                  <a:srgbClr val="8064A2">
                    <a:lumMod val="50000"/>
                  </a:srgbClr>
                </a:solidFill>
                <a:effectLst>
                  <a:glow rad="228600">
                    <a:srgbClr val="C0504D">
                      <a:lumMod val="20000"/>
                      <a:lumOff val="80000"/>
                      <a:alpha val="40000"/>
                    </a:srgbClr>
                  </a:glow>
                </a:effectLst>
              </a:rPr>
              <a:t>Сроки реализации подпрограммы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1600" b="1" i="1" dirty="0">
                <a:solidFill>
                  <a:srgbClr val="8064A2">
                    <a:lumMod val="50000"/>
                  </a:srgbClr>
                </a:solidFill>
                <a:effectLst>
                  <a:glow rad="228600">
                    <a:srgbClr val="C0504D">
                      <a:lumMod val="20000"/>
                      <a:lumOff val="80000"/>
                      <a:alpha val="40000"/>
                    </a:srgbClr>
                  </a:glow>
                </a:effectLst>
              </a:rPr>
              <a:t> 2019-2030 годы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1600" b="1" i="1" dirty="0">
                <a:solidFill>
                  <a:srgbClr val="8064A2">
                    <a:lumMod val="50000"/>
                  </a:srgbClr>
                </a:solidFill>
                <a:effectLst>
                  <a:glow rad="228600">
                    <a:srgbClr val="C0504D">
                      <a:lumMod val="20000"/>
                      <a:lumOff val="80000"/>
                      <a:alpha val="40000"/>
                    </a:srgbClr>
                  </a:glow>
                </a:effectLst>
              </a:rPr>
              <a:t>Общий объем финансирования подпрограммы 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1600" b="1" i="1" dirty="0">
                <a:solidFill>
                  <a:srgbClr val="8064A2">
                    <a:lumMod val="50000"/>
                  </a:srgbClr>
                </a:solidFill>
                <a:effectLst>
                  <a:glow rad="228600">
                    <a:srgbClr val="C0504D">
                      <a:lumMod val="20000"/>
                      <a:lumOff val="80000"/>
                      <a:alpha val="40000"/>
                    </a:srgbClr>
                  </a:glow>
                </a:effectLst>
              </a:rPr>
              <a:t>за счет средств местного бюджета – </a:t>
            </a:r>
            <a:r>
              <a:rPr lang="ru-RU" sz="1600" b="1" i="1" dirty="0" smtClean="0">
                <a:solidFill>
                  <a:srgbClr val="8064A2">
                    <a:lumMod val="50000"/>
                  </a:srgbClr>
                </a:solidFill>
                <a:effectLst>
                  <a:glow rad="228600">
                    <a:srgbClr val="C0504D">
                      <a:lumMod val="20000"/>
                      <a:lumOff val="80000"/>
                      <a:alpha val="40000"/>
                    </a:srgbClr>
                  </a:glow>
                </a:effectLst>
              </a:rPr>
              <a:t>30,0 </a:t>
            </a:r>
            <a:r>
              <a:rPr lang="ru-RU" sz="1600" b="1" i="1" dirty="0">
                <a:solidFill>
                  <a:srgbClr val="8064A2">
                    <a:lumMod val="50000"/>
                  </a:srgbClr>
                </a:solidFill>
                <a:effectLst>
                  <a:glow rad="228600">
                    <a:srgbClr val="C0504D">
                      <a:lumMod val="20000"/>
                      <a:lumOff val="80000"/>
                      <a:alpha val="40000"/>
                    </a:srgbClr>
                  </a:glow>
                </a:effectLst>
              </a:rPr>
              <a:t>тыс. рублей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6921" y="95431"/>
            <a:ext cx="1426588" cy="18228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771" y="4791556"/>
            <a:ext cx="9455716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9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95250"/>
            <a:ext cx="10018713" cy="1343025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000" b="1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Администрацией Белокалитвинского района организована работа по защите прав потребителей Белокалитвинского </a:t>
            </a:r>
            <a:r>
              <a:rPr lang="ru-RU" sz="2000" b="1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района</a:t>
            </a:r>
            <a:endParaRPr lang="ru-RU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43402221"/>
              </p:ext>
            </p:extLst>
          </p:nvPr>
        </p:nvGraphicFramePr>
        <p:xfrm>
          <a:off x="0" y="1123950"/>
          <a:ext cx="6769100" cy="5286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820" y="914398"/>
            <a:ext cx="3231932" cy="2585545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276" y="3815255"/>
            <a:ext cx="5289037" cy="297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5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593" y="214412"/>
            <a:ext cx="9091447" cy="2549809"/>
          </a:xfrm>
        </p:spPr>
        <p:txBody>
          <a:bodyPr>
            <a:noAutofit/>
          </a:bodyPr>
          <a:lstStyle/>
          <a:p>
            <a:pPr indent="449580"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Важная составляющая в достижении поставленной Программой цели – информационное обеспечение: </a:t>
            </a:r>
            <a:b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разрабатываются и выпускаются различные информационно-справочные материалы по защите прав потребителей;</a:t>
            </a:r>
            <a:b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публикуются материалы в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Белокалитвинской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общественно-политической газете «Перекресток», размещаются на официальном сайте Администрации района;</a:t>
            </a:r>
            <a:b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направляются материалы для размещения на сайте департамента потребительского рынка Ростовской области (в 2023 году направлено и размещено 15 материалов). </a:t>
            </a:r>
            <a:b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проводятся семинары, круглые столы, личные встречи с хозяйствующими субъектами и потребителями.  </a:t>
            </a:r>
            <a:b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организовываются информационные акции.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2738770"/>
              </p:ext>
            </p:extLst>
          </p:nvPr>
        </p:nvGraphicFramePr>
        <p:xfrm>
          <a:off x="1566041" y="2469931"/>
          <a:ext cx="6285186" cy="4080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908" y="4365735"/>
            <a:ext cx="3431415" cy="22978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041" y="73572"/>
            <a:ext cx="2827282" cy="421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6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3075" y="161926"/>
            <a:ext cx="9759949" cy="762000"/>
          </a:xfrm>
        </p:spPr>
        <p:txBody>
          <a:bodyPr>
            <a:normAutofit/>
          </a:bodyPr>
          <a:lstStyle/>
          <a:p>
            <a:pPr algn="just"/>
            <a:r>
              <a:rPr lang="ru-RU" sz="1400" i="1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>
                  <a:glow rad="228600">
                    <a:srgbClr val="C0504D">
                      <a:lumMod val="20000"/>
                      <a:lumOff val="80000"/>
                      <a:alpha val="40000"/>
                    </a:srgbClr>
                  </a:glow>
                </a:effectLst>
                <a:latin typeface="Calibri"/>
                <a:ea typeface="+mn-ea"/>
                <a:cs typeface="+mn-cs"/>
              </a:rPr>
              <a:t>В целях повышения правовой грамотности, популяризации защиты прав потребителей среди учащихся общеобразовательных организаций в Белокалитвинском районе учащимся образовательных учреждений уделяется большое </a:t>
            </a:r>
            <a:r>
              <a:rPr lang="ru-RU" sz="1400" i="1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>
                  <a:glow rad="228600">
                    <a:srgbClr val="C0504D">
                      <a:lumMod val="20000"/>
                      <a:lumOff val="80000"/>
                      <a:alpha val="40000"/>
                    </a:srgbClr>
                  </a:glow>
                </a:effectLst>
                <a:latin typeface="Calibri"/>
                <a:ea typeface="+mn-ea"/>
                <a:cs typeface="+mn-cs"/>
              </a:rPr>
              <a:t>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68166" y="951915"/>
            <a:ext cx="11866179" cy="3730252"/>
          </a:xfr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образовательных учреждениях проведено </a:t>
            </a:r>
            <a:r>
              <a:rPr lang="ru-RU" sz="1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54 </a:t>
            </a:r>
            <a:r>
              <a:rPr lang="ru-RU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занятия по основам законодательства о защите прав потребителей, в которых приняли участие </a:t>
            </a:r>
            <a:r>
              <a:rPr lang="ru-RU" sz="1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744 </a:t>
            </a:r>
            <a:r>
              <a:rPr lang="ru-RU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учащихся.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 учениками проводятся конкурсы, круглые столы, викторины, классные часы на тему защита прав потребителей.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FreeSans"/>
              </a:rPr>
              <a:t>Администрацией Белокалитвинского района в </a:t>
            </a:r>
            <a:r>
              <a:rPr lang="ru-RU" sz="1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FreeSans"/>
              </a:rPr>
              <a:t>2023 </a:t>
            </a:r>
            <a:r>
              <a:rPr lang="ru-RU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FreeSans"/>
              </a:rPr>
              <a:t>году проведен конкурс рисунков на тему: «Расширение прав и возможностей потребителей посредством перехода к экологически чистой энергии». Конкурс проводился среди учащихся 8 - 11 классов общеобразовательных организаций Белокалитвинского района.</a:t>
            </a:r>
            <a:r>
              <a:rPr lang="ru-RU" sz="18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FreeSans"/>
              </a:rPr>
              <a:t> </a:t>
            </a:r>
            <a:r>
              <a:rPr lang="ru-RU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FreeSans"/>
              </a:rPr>
              <a:t>Авторами работ продемонстрировано глубокое понимание темы. Победители награждены грамотами и ценными подарками.</a:t>
            </a:r>
            <a:r>
              <a:rPr lang="ru-RU" sz="18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FreeSans"/>
              </a:rPr>
              <a:t> </a:t>
            </a:r>
            <a:endParaRPr lang="ru-RU" sz="1800" dirty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  <a:tabLst>
                <a:tab pos="630555" algn="l"/>
              </a:tabLst>
            </a:pPr>
            <a:r>
              <a:rPr lang="ru-RU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Также, лауреатом конкурса детских рисунков, проводимого департаментом потребительского рынка Ростовской области, стала 10 летняя воспитанница </a:t>
            </a:r>
            <a:r>
              <a:rPr lang="ru-RU" sz="1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детского дома творчества  города Белая Калитва.</a:t>
            </a:r>
            <a:endParaRPr lang="ru-RU" sz="1800" dirty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17" y="4275365"/>
            <a:ext cx="5087006" cy="25826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316" y="4275365"/>
            <a:ext cx="4172607" cy="248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0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637" y="241070"/>
            <a:ext cx="10232967" cy="138822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Вопросы реализации прав потребителей всегда будут актуальными.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Человек постоянно выступает потребителем различных товаров, работ и услуг. Но не все знают свои права, а также обязательства продавцов или изготовителей. Как защитить себя от обмана в сфере продаж и услуг, нечестных исполнителей, нерадивых продавцов и отстоять законные интересы?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Администрации района работает телефон «горячей линии» для обращения граждан по вопросам защиты прав потребителей. </a:t>
            </a:r>
            <a:endParaRPr lang="ru-RU" sz="1400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141185"/>
              </p:ext>
            </p:extLst>
          </p:nvPr>
        </p:nvGraphicFramePr>
        <p:xfrm>
          <a:off x="1712421" y="2023110"/>
          <a:ext cx="8915400" cy="4274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316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60283"/>
            <a:ext cx="7630509" cy="4731990"/>
          </a:xfrm>
        </p:spPr>
        <p:txBody>
          <a:bodyPr>
            <a:norm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Одним из острых вопросов стоит вопрос ликвидации несанкционированной торговли на территории Белокалитвинского района, целью которой является оградить жителей района от приобретения недоброкачественных товаров.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борьбы с несанкционированной торговлей создана рабочая группа по организации проведения совместных мероприятий по пресечению фактов нарушений действующего законодательства в сфере торговли. В состав рабочей группы входят сотрудники администрации района, муниципальной инспекции администрации Белокалитвинского городского поселения, полиции и налоговой инспекции. 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682315"/>
              </p:ext>
            </p:extLst>
          </p:nvPr>
        </p:nvGraphicFramePr>
        <p:xfrm>
          <a:off x="129627" y="4713597"/>
          <a:ext cx="738527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20921908"/>
                    </a:ext>
                  </a:extLst>
                </a:gridCol>
                <a:gridCol w="3321270">
                  <a:extLst>
                    <a:ext uri="{9D8B030D-6E8A-4147-A177-3AD203B41FA5}">
                      <a16:colId xmlns:a16="http://schemas.microsoft.com/office/drawing/2014/main" val="39136539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Нарушений требований законодательства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581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Административных штрафов на сумму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153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тыс.руб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154439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523" y="3258207"/>
            <a:ext cx="4474510" cy="251970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523" y="160283"/>
            <a:ext cx="4464133" cy="297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54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31227" y="-38099"/>
            <a:ext cx="8924760" cy="4218590"/>
          </a:xfrm>
        </p:spPr>
        <p:txBody>
          <a:bodyPr>
            <a:normAutofit fontScale="70000" lnSpcReduction="20000"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целью популяризации и продвижения системы добровольной сертификации «Сделано на Дону», а также формирования устойчивого потребительского интереса к продукции, услугам маркированных знаком «Сделано на Дону», Администрацией Белокалитвинского района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проводятся:</a:t>
            </a:r>
          </a:p>
          <a:p>
            <a:pPr marL="628650" indent="-342900" algn="just"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совещания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семинары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круглые столы с руководителями предприятий Белокалитвинского района, включая предприятия общественного питания.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2023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году проведено 5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мероприятий.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сегодняшний день на территории Белокалитвинского района добровольную сертификацию «Сделано на Дону» прошли предприятия: ООО «БК-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Алпроф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», ООО «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Алунекст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», ООО «Альтернатива», АО «Шолоховский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хлебокомбинат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сфере бытового обслуживания населения Белокалитвинского района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предприятие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салона красоты «Шарм».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Эти предприятия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подтвердили уровень качества, безопасности и конкурентоспособности производимой продукции!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	С целью увеличения в торговом пространстве визуальных материалов в стилистике «Сделано на Дону» Администрацией Белокалитвинского района проводятся встречи с руководителями автономных предприятий торговли по вопросу визуализации продукции, прошедшей добровольную сертификацию «Сделано на Дону», на прилавках магазинов.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сегодняшний день во всех сетевых и в 28 автономных торговых объектах продукция отмечена знаком «Сделано на Дону».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по вопросу привлечения руководителей предприятий Белокалитвинского района проводить добровольную сертификацию произведенной продукцию знаком «Сделано на Дону» продолжается.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16" y="4081956"/>
            <a:ext cx="3405353" cy="22702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05"/>
          <a:stretch/>
        </p:blipFill>
        <p:spPr>
          <a:xfrm>
            <a:off x="4687612" y="3850727"/>
            <a:ext cx="3038270" cy="28161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3" b="26131"/>
          <a:stretch/>
        </p:blipFill>
        <p:spPr>
          <a:xfrm>
            <a:off x="8789245" y="3850727"/>
            <a:ext cx="3308162" cy="27326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533" y="493986"/>
            <a:ext cx="3403874" cy="307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8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222" y="945930"/>
            <a:ext cx="10018713" cy="2900855"/>
          </a:xfrm>
        </p:spPr>
        <p:txBody>
          <a:bodyPr>
            <a:normAutofit/>
          </a:bodyPr>
          <a:lstStyle/>
          <a:p>
            <a:pPr lvl="0" algn="ctr" defTabSz="914400">
              <a:spcBef>
                <a:spcPts val="0"/>
              </a:spcBef>
            </a:pPr>
            <a:r>
              <a:rPr lang="ru-RU" sz="4400" dirty="0"/>
              <a:t>Спасибо за внимание!</a:t>
            </a:r>
            <a:br>
              <a:rPr lang="ru-RU" sz="4400" dirty="0"/>
            </a:b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97308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234</TotalTime>
  <Words>548</Words>
  <Application>Microsoft Office PowerPoint</Application>
  <PresentationFormat>Широкоэкранный</PresentationFormat>
  <Paragraphs>46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FreeSans</vt:lpstr>
      <vt:lpstr>Times New Roman</vt:lpstr>
      <vt:lpstr>Wingdings 3</vt:lpstr>
      <vt:lpstr>Сектор</vt:lpstr>
      <vt:lpstr>рейтинговый конкурс на тему: «на защите прав потребителей»</vt:lpstr>
      <vt:lpstr>МУНИЦИПАЛЬНОЕ ОБРАЗОВАНИЕ</vt:lpstr>
      <vt:lpstr>Администрацией Белокалитвинского района организована работа по защите прав потребителей Белокалитвинского района</vt:lpstr>
      <vt:lpstr>Важная составляющая в достижении поставленной Программой цели – информационное обеспечение:  - разрабатываются и выпускаются различные информационно-справочные материалы по защите прав потребителей; - публикуются материалы в Белокалитвинской общественно-политической газете «Перекресток», размещаются на официальном сайте Администрации района; - направляются материалы для размещения на сайте департамента потребительского рынка Ростовской области (в 2023 году направлено и размещено 15 материалов).  - проводятся семинары, круглые столы, личные встречи с хозяйствующими субъектами и потребителями.   - организовываются информационные акции.</vt:lpstr>
      <vt:lpstr>В целях повышения правовой грамотности, популяризации защиты прав потребителей среди учащихся общеобразовательных организаций в Белокалитвинском районе учащимся образовательных учреждений уделяется большое внимание</vt:lpstr>
      <vt:lpstr>Вопросы реализации прав потребителей всегда будут актуальными. Человек постоянно выступает потребителем различных товаров, работ и услуг. Но не все знают свои права, а также обязательства продавцов или изготовителей. Как защитить себя от обмана в сфере продаж и услуг, нечестных исполнителей, нерадивых продавцов и отстоять законные интересы?  В Администрации района работает телефон «горячей линии» для обращения граждан по вопросам защиты прав потребителей. </vt:lpstr>
      <vt:lpstr>Презентация PowerPoint</vt:lpstr>
      <vt:lpstr>Презентация PowerPoint</vt:lpstr>
      <vt:lpstr>Спасибо за внимание!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ОБРАЗОВАНИЕ</dc:title>
  <dc:creator>Надежда Матвеева</dc:creator>
  <cp:lastModifiedBy>Dmitry</cp:lastModifiedBy>
  <cp:revision>28</cp:revision>
  <dcterms:created xsi:type="dcterms:W3CDTF">2020-09-09T12:05:54Z</dcterms:created>
  <dcterms:modified xsi:type="dcterms:W3CDTF">2024-09-20T13:51:33Z</dcterms:modified>
</cp:coreProperties>
</file>