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60" r:id="rId4"/>
    <p:sldId id="264" r:id="rId5"/>
    <p:sldId id="262" r:id="rId6"/>
    <p:sldId id="266" r:id="rId7"/>
    <p:sldId id="267" r:id="rId8"/>
    <p:sldId id="269" r:id="rId9"/>
    <p:sldId id="268" r:id="rId10"/>
    <p:sldId id="261" r:id="rId11"/>
    <p:sldId id="265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78" autoAdjust="0"/>
  </p:normalViewPr>
  <p:slideViewPr>
    <p:cSldViewPr>
      <p:cViewPr>
        <p:scale>
          <a:sx n="80" d="100"/>
          <a:sy n="80" d="100"/>
        </p:scale>
        <p:origin x="-2430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года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полугодие 2025 года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Торговля</c:v>
                </c:pt>
                <c:pt idx="1">
                  <c:v>Общепит</c:v>
                </c:pt>
                <c:pt idx="2">
                  <c:v>Бытовое обслуживание</c:v>
                </c:pt>
                <c:pt idx="3">
                  <c:v>Связь</c:v>
                </c:pt>
                <c:pt idx="4">
                  <c:v>ЖКХ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46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полугодие 2025 года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Письменных консультаций</c:v>
                </c:pt>
                <c:pt idx="1">
                  <c:v>Устных консультаций</c:v>
                </c:pt>
                <c:pt idx="2">
                  <c:v>Кол-во претензий для потребителей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</c:v>
                </c:pt>
                <c:pt idx="1">
                  <c:v>57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289792"/>
        <c:axId val="131629056"/>
      </c:barChart>
      <c:catAx>
        <c:axId val="56289792"/>
        <c:scaling>
          <c:orientation val="minMax"/>
        </c:scaling>
        <c:delete val="0"/>
        <c:axPos val="b"/>
        <c:majorTickMark val="none"/>
        <c:minorTickMark val="none"/>
        <c:tickLblPos val="nextTo"/>
        <c:crossAx val="131629056"/>
        <c:crosses val="autoZero"/>
        <c:auto val="1"/>
        <c:lblAlgn val="ctr"/>
        <c:lblOffset val="100"/>
        <c:noMultiLvlLbl val="0"/>
      </c:catAx>
      <c:valAx>
        <c:axId val="1316290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6289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E0B195-6753-4570-AFEB-6E7611A463E3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8C7EA74-FB2A-40C9-AF2C-565DE3423C90}">
      <dgm:prSet phldrT="[Текст]" custT="1"/>
      <dgm:spPr/>
      <dgm:t>
        <a:bodyPr/>
        <a:lstStyle/>
        <a:p>
          <a:r>
            <a:rPr lang="ru-RU" sz="18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консультационной поддержки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E020F2-AECF-4814-8170-577CD744DB7F}" type="parTrans" cxnId="{9686985E-37F5-41B0-9F2E-48C96FA4A96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EF7A0D-ABE9-496D-9E65-308491BEA87C}" type="sibTrans" cxnId="{9686985E-37F5-41B0-9F2E-48C96FA4A96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A36CE5-38F8-4F3C-9467-38EA82273162}">
      <dgm:prSet custT="1"/>
      <dgm:spPr/>
      <dgm:t>
        <a:bodyPr/>
        <a:lstStyle/>
        <a:p>
          <a:r>
            <a:rPr lang="ru-RU" sz="18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правовой грамотности населения</a:t>
          </a:r>
          <a:endParaRPr lang="ru-RU" sz="1800" b="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62C7A7-5FE5-4C0C-8325-C8788A336334}" type="parTrans" cxnId="{09DDDF86-4CB4-44F6-85B8-375BBF85F32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EBA39D-03E9-4878-AA9B-2ECE89CF1EC2}" type="sibTrans" cxnId="{09DDDF86-4CB4-44F6-85B8-375BBF85F32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4D7D68-FE2A-4578-868B-5E63CA624910}">
      <dgm:prSet custT="1"/>
      <dgm:spPr/>
      <dgm:t>
        <a:bodyPr/>
        <a:lstStyle/>
        <a:p>
          <a:r>
            <a:rPr lang="ru-RU" sz="18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Внедрение современных методов работы</a:t>
          </a:r>
          <a:endParaRPr lang="ru-RU" sz="1800" b="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620665-A829-4408-BB78-70EB5BFBFEF8}" type="parTrans" cxnId="{CD27A1D1-CB1E-46B0-808C-7208D9E9ABC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9BA075-8528-4F64-895F-131CC81D6648}" type="sibTrans" cxnId="{CD27A1D1-CB1E-46B0-808C-7208D9E9ABC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18705D-0EA5-4B4E-B4A8-5DFCE6DB841A}" type="pres">
      <dgm:prSet presAssocID="{93E0B195-6753-4570-AFEB-6E7611A463E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447C09-623B-4A56-8E7E-5F3FDCB9EFD9}" type="pres">
      <dgm:prSet presAssocID="{18C7EA74-FB2A-40C9-AF2C-565DE3423C90}" presName="parentLin" presStyleCnt="0"/>
      <dgm:spPr/>
    </dgm:pt>
    <dgm:pt modelId="{2DFCF658-2891-4107-BD0D-7F0DB84E35BF}" type="pres">
      <dgm:prSet presAssocID="{18C7EA74-FB2A-40C9-AF2C-565DE3423C9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1269609-E731-41E9-B25A-0E9D140DD590}" type="pres">
      <dgm:prSet presAssocID="{18C7EA74-FB2A-40C9-AF2C-565DE3423C90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39185C-EADF-4DE6-B5D8-6EDE4DED446D}" type="pres">
      <dgm:prSet presAssocID="{18C7EA74-FB2A-40C9-AF2C-565DE3423C90}" presName="negativeSpace" presStyleCnt="0"/>
      <dgm:spPr/>
    </dgm:pt>
    <dgm:pt modelId="{BC95F9D3-1A4E-42E9-B71A-5EA44C885C00}" type="pres">
      <dgm:prSet presAssocID="{18C7EA74-FB2A-40C9-AF2C-565DE3423C90}" presName="childText" presStyleLbl="conFgAcc1" presStyleIdx="0" presStyleCnt="3">
        <dgm:presLayoutVars>
          <dgm:bulletEnabled val="1"/>
        </dgm:presLayoutVars>
      </dgm:prSet>
      <dgm:spPr/>
    </dgm:pt>
    <dgm:pt modelId="{F86D5CBC-B11D-4162-B921-0DE9D20FC562}" type="pres">
      <dgm:prSet presAssocID="{FBEF7A0D-ABE9-496D-9E65-308491BEA87C}" presName="spaceBetweenRectangles" presStyleCnt="0"/>
      <dgm:spPr/>
    </dgm:pt>
    <dgm:pt modelId="{F1569FA5-88DE-49B1-923B-FDE1640272DB}" type="pres">
      <dgm:prSet presAssocID="{B4A36CE5-38F8-4F3C-9467-38EA82273162}" presName="parentLin" presStyleCnt="0"/>
      <dgm:spPr/>
    </dgm:pt>
    <dgm:pt modelId="{F0B3EC77-0489-4A35-9DC8-4DA5CD3A418A}" type="pres">
      <dgm:prSet presAssocID="{B4A36CE5-38F8-4F3C-9467-38EA8227316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E4AC020-47AF-47E8-A4CE-D04BF61D276E}" type="pres">
      <dgm:prSet presAssocID="{B4A36CE5-38F8-4F3C-9467-38EA82273162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DFE99-8908-4F4D-921C-718F24C29339}" type="pres">
      <dgm:prSet presAssocID="{B4A36CE5-38F8-4F3C-9467-38EA82273162}" presName="negativeSpace" presStyleCnt="0"/>
      <dgm:spPr/>
    </dgm:pt>
    <dgm:pt modelId="{75FA2E2C-0C1E-47D9-9C98-DD9140D1B0E2}" type="pres">
      <dgm:prSet presAssocID="{B4A36CE5-38F8-4F3C-9467-38EA82273162}" presName="childText" presStyleLbl="conFgAcc1" presStyleIdx="1" presStyleCnt="3">
        <dgm:presLayoutVars>
          <dgm:bulletEnabled val="1"/>
        </dgm:presLayoutVars>
      </dgm:prSet>
      <dgm:spPr/>
    </dgm:pt>
    <dgm:pt modelId="{D87A71D7-0A83-4176-95D3-E5CBED12041D}" type="pres">
      <dgm:prSet presAssocID="{EEEBA39D-03E9-4878-AA9B-2ECE89CF1EC2}" presName="spaceBetweenRectangles" presStyleCnt="0"/>
      <dgm:spPr/>
    </dgm:pt>
    <dgm:pt modelId="{CF75CDB3-FEB5-404F-B9CA-8AF069C6ACCA}" type="pres">
      <dgm:prSet presAssocID="{0B4D7D68-FE2A-4578-868B-5E63CA624910}" presName="parentLin" presStyleCnt="0"/>
      <dgm:spPr/>
    </dgm:pt>
    <dgm:pt modelId="{F183107C-0370-4A70-BA42-8C15E42A70A6}" type="pres">
      <dgm:prSet presAssocID="{0B4D7D68-FE2A-4578-868B-5E63CA62491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C96282F-DE0E-49BC-AE2E-7CE975EE3C2D}" type="pres">
      <dgm:prSet presAssocID="{0B4D7D68-FE2A-4578-868B-5E63CA624910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AB87D8-6079-4794-B9EA-3F7FC960DAB0}" type="pres">
      <dgm:prSet presAssocID="{0B4D7D68-FE2A-4578-868B-5E63CA624910}" presName="negativeSpace" presStyleCnt="0"/>
      <dgm:spPr/>
    </dgm:pt>
    <dgm:pt modelId="{820788CE-9FDB-48D8-AD08-98A2B77DE8C1}" type="pres">
      <dgm:prSet presAssocID="{0B4D7D68-FE2A-4578-868B-5E63CA62491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EFD8691-F584-4675-A6E8-0E4CCC242998}" type="presOf" srcId="{18C7EA74-FB2A-40C9-AF2C-565DE3423C90}" destId="{2DFCF658-2891-4107-BD0D-7F0DB84E35BF}" srcOrd="0" destOrd="0" presId="urn:microsoft.com/office/officeart/2005/8/layout/list1"/>
    <dgm:cxn modelId="{EE5495C9-61E2-4BC7-A08F-4B09CB8F75ED}" type="presOf" srcId="{0B4D7D68-FE2A-4578-868B-5E63CA624910}" destId="{CC96282F-DE0E-49BC-AE2E-7CE975EE3C2D}" srcOrd="1" destOrd="0" presId="urn:microsoft.com/office/officeart/2005/8/layout/list1"/>
    <dgm:cxn modelId="{83E948C0-03DF-4F21-B280-6E26D15EA19E}" type="presOf" srcId="{B4A36CE5-38F8-4F3C-9467-38EA82273162}" destId="{F0B3EC77-0489-4A35-9DC8-4DA5CD3A418A}" srcOrd="0" destOrd="0" presId="urn:microsoft.com/office/officeart/2005/8/layout/list1"/>
    <dgm:cxn modelId="{09DDDF86-4CB4-44F6-85B8-375BBF85F32C}" srcId="{93E0B195-6753-4570-AFEB-6E7611A463E3}" destId="{B4A36CE5-38F8-4F3C-9467-38EA82273162}" srcOrd="1" destOrd="0" parTransId="{3F62C7A7-5FE5-4C0C-8325-C8788A336334}" sibTransId="{EEEBA39D-03E9-4878-AA9B-2ECE89CF1EC2}"/>
    <dgm:cxn modelId="{9686985E-37F5-41B0-9F2E-48C96FA4A967}" srcId="{93E0B195-6753-4570-AFEB-6E7611A463E3}" destId="{18C7EA74-FB2A-40C9-AF2C-565DE3423C90}" srcOrd="0" destOrd="0" parTransId="{66E020F2-AECF-4814-8170-577CD744DB7F}" sibTransId="{FBEF7A0D-ABE9-496D-9E65-308491BEA87C}"/>
    <dgm:cxn modelId="{5EDCA8F0-A245-49EF-A1D8-811AFA924E9E}" type="presOf" srcId="{B4A36CE5-38F8-4F3C-9467-38EA82273162}" destId="{0E4AC020-47AF-47E8-A4CE-D04BF61D276E}" srcOrd="1" destOrd="0" presId="urn:microsoft.com/office/officeart/2005/8/layout/list1"/>
    <dgm:cxn modelId="{90838543-76F7-4596-BBC2-62B332F5FBA1}" type="presOf" srcId="{18C7EA74-FB2A-40C9-AF2C-565DE3423C90}" destId="{11269609-E731-41E9-B25A-0E9D140DD590}" srcOrd="1" destOrd="0" presId="urn:microsoft.com/office/officeart/2005/8/layout/list1"/>
    <dgm:cxn modelId="{CD27A1D1-CB1E-46B0-808C-7208D9E9ABC0}" srcId="{93E0B195-6753-4570-AFEB-6E7611A463E3}" destId="{0B4D7D68-FE2A-4578-868B-5E63CA624910}" srcOrd="2" destOrd="0" parTransId="{98620665-A829-4408-BB78-70EB5BFBFEF8}" sibTransId="{AF9BA075-8528-4F64-895F-131CC81D6648}"/>
    <dgm:cxn modelId="{4A5E82D4-971E-448C-95E0-14487B78ADE8}" type="presOf" srcId="{0B4D7D68-FE2A-4578-868B-5E63CA624910}" destId="{F183107C-0370-4A70-BA42-8C15E42A70A6}" srcOrd="0" destOrd="0" presId="urn:microsoft.com/office/officeart/2005/8/layout/list1"/>
    <dgm:cxn modelId="{6DB5A602-5C7F-41DD-9AE3-9009D1D5BD5D}" type="presOf" srcId="{93E0B195-6753-4570-AFEB-6E7611A463E3}" destId="{8918705D-0EA5-4B4E-B4A8-5DFCE6DB841A}" srcOrd="0" destOrd="0" presId="urn:microsoft.com/office/officeart/2005/8/layout/list1"/>
    <dgm:cxn modelId="{85E9E260-6FE0-4CE9-8612-10B322445595}" type="presParOf" srcId="{8918705D-0EA5-4B4E-B4A8-5DFCE6DB841A}" destId="{74447C09-623B-4A56-8E7E-5F3FDCB9EFD9}" srcOrd="0" destOrd="0" presId="urn:microsoft.com/office/officeart/2005/8/layout/list1"/>
    <dgm:cxn modelId="{E831EA64-6705-4B9D-AA5F-34E3F2737C5F}" type="presParOf" srcId="{74447C09-623B-4A56-8E7E-5F3FDCB9EFD9}" destId="{2DFCF658-2891-4107-BD0D-7F0DB84E35BF}" srcOrd="0" destOrd="0" presId="urn:microsoft.com/office/officeart/2005/8/layout/list1"/>
    <dgm:cxn modelId="{30F5EE93-2896-4811-BE60-75D5C1E234EB}" type="presParOf" srcId="{74447C09-623B-4A56-8E7E-5F3FDCB9EFD9}" destId="{11269609-E731-41E9-B25A-0E9D140DD590}" srcOrd="1" destOrd="0" presId="urn:microsoft.com/office/officeart/2005/8/layout/list1"/>
    <dgm:cxn modelId="{3211262A-6984-42C4-BA77-00F2A6536ED3}" type="presParOf" srcId="{8918705D-0EA5-4B4E-B4A8-5DFCE6DB841A}" destId="{3539185C-EADF-4DE6-B5D8-6EDE4DED446D}" srcOrd="1" destOrd="0" presId="urn:microsoft.com/office/officeart/2005/8/layout/list1"/>
    <dgm:cxn modelId="{79CA3B50-82FF-48C3-829F-1A9F894F4487}" type="presParOf" srcId="{8918705D-0EA5-4B4E-B4A8-5DFCE6DB841A}" destId="{BC95F9D3-1A4E-42E9-B71A-5EA44C885C00}" srcOrd="2" destOrd="0" presId="urn:microsoft.com/office/officeart/2005/8/layout/list1"/>
    <dgm:cxn modelId="{B8E0F487-746A-4C7B-B170-2CA7D1C13A55}" type="presParOf" srcId="{8918705D-0EA5-4B4E-B4A8-5DFCE6DB841A}" destId="{F86D5CBC-B11D-4162-B921-0DE9D20FC562}" srcOrd="3" destOrd="0" presId="urn:microsoft.com/office/officeart/2005/8/layout/list1"/>
    <dgm:cxn modelId="{D1EACE1F-5796-4EC9-8DFB-ABE1D5F22FA2}" type="presParOf" srcId="{8918705D-0EA5-4B4E-B4A8-5DFCE6DB841A}" destId="{F1569FA5-88DE-49B1-923B-FDE1640272DB}" srcOrd="4" destOrd="0" presId="urn:microsoft.com/office/officeart/2005/8/layout/list1"/>
    <dgm:cxn modelId="{2C30A3BF-6E06-4106-8849-F886CBB4CC84}" type="presParOf" srcId="{F1569FA5-88DE-49B1-923B-FDE1640272DB}" destId="{F0B3EC77-0489-4A35-9DC8-4DA5CD3A418A}" srcOrd="0" destOrd="0" presId="urn:microsoft.com/office/officeart/2005/8/layout/list1"/>
    <dgm:cxn modelId="{7E8FB297-CDDE-4480-B713-3F6EA010AA14}" type="presParOf" srcId="{F1569FA5-88DE-49B1-923B-FDE1640272DB}" destId="{0E4AC020-47AF-47E8-A4CE-D04BF61D276E}" srcOrd="1" destOrd="0" presId="urn:microsoft.com/office/officeart/2005/8/layout/list1"/>
    <dgm:cxn modelId="{F236972C-8722-4841-8D63-2F4B4CE38433}" type="presParOf" srcId="{8918705D-0EA5-4B4E-B4A8-5DFCE6DB841A}" destId="{9F3DFE99-8908-4F4D-921C-718F24C29339}" srcOrd="5" destOrd="0" presId="urn:microsoft.com/office/officeart/2005/8/layout/list1"/>
    <dgm:cxn modelId="{B55A477F-5DDA-4905-AD44-33F0F6889C51}" type="presParOf" srcId="{8918705D-0EA5-4B4E-B4A8-5DFCE6DB841A}" destId="{75FA2E2C-0C1E-47D9-9C98-DD9140D1B0E2}" srcOrd="6" destOrd="0" presId="urn:microsoft.com/office/officeart/2005/8/layout/list1"/>
    <dgm:cxn modelId="{F88997A2-8799-467E-9385-6AAFCE2BB88F}" type="presParOf" srcId="{8918705D-0EA5-4B4E-B4A8-5DFCE6DB841A}" destId="{D87A71D7-0A83-4176-95D3-E5CBED12041D}" srcOrd="7" destOrd="0" presId="urn:microsoft.com/office/officeart/2005/8/layout/list1"/>
    <dgm:cxn modelId="{FAEBE5A3-034A-4D1F-BF8D-06D879865314}" type="presParOf" srcId="{8918705D-0EA5-4B4E-B4A8-5DFCE6DB841A}" destId="{CF75CDB3-FEB5-404F-B9CA-8AF069C6ACCA}" srcOrd="8" destOrd="0" presId="urn:microsoft.com/office/officeart/2005/8/layout/list1"/>
    <dgm:cxn modelId="{0DD0A253-1689-4ADC-AB24-B6C1674F7BB8}" type="presParOf" srcId="{CF75CDB3-FEB5-404F-B9CA-8AF069C6ACCA}" destId="{F183107C-0370-4A70-BA42-8C15E42A70A6}" srcOrd="0" destOrd="0" presId="urn:microsoft.com/office/officeart/2005/8/layout/list1"/>
    <dgm:cxn modelId="{7C2A1D64-6D2A-4D46-BE3A-23FF407CE733}" type="presParOf" srcId="{CF75CDB3-FEB5-404F-B9CA-8AF069C6ACCA}" destId="{CC96282F-DE0E-49BC-AE2E-7CE975EE3C2D}" srcOrd="1" destOrd="0" presId="urn:microsoft.com/office/officeart/2005/8/layout/list1"/>
    <dgm:cxn modelId="{D177B2C1-5CEA-46DF-AE68-923FE8DA6FFA}" type="presParOf" srcId="{8918705D-0EA5-4B4E-B4A8-5DFCE6DB841A}" destId="{31AB87D8-6079-4794-B9EA-3F7FC960DAB0}" srcOrd="9" destOrd="0" presId="urn:microsoft.com/office/officeart/2005/8/layout/list1"/>
    <dgm:cxn modelId="{6108ABBE-561C-4FD7-B9DE-02035AAD8133}" type="presParOf" srcId="{8918705D-0EA5-4B4E-B4A8-5DFCE6DB841A}" destId="{820788CE-9FDB-48D8-AD08-98A2B77DE8C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C80006-9349-455E-8460-62BE60080F9A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7B56F4-7739-4F2E-ABE7-1E7A17F0F057}">
      <dgm:prSet phldrT="[Текст]" custT="1"/>
      <dgm:spPr/>
      <dgm:t>
        <a:bodyPr/>
        <a:lstStyle/>
        <a:p>
          <a:pPr algn="ctr"/>
          <a:r>
            <a:rPr lang="ru-RU" sz="18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качества товаров и услуг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9C0BE0-AFEC-4462-A579-7049F57EFB39}" type="parTrans" cxnId="{BA47BC98-9DF0-4F4C-BD1F-2B9E97C913AA}">
      <dgm:prSet/>
      <dgm:spPr/>
      <dgm:t>
        <a:bodyPr/>
        <a:lstStyle/>
        <a:p>
          <a:endParaRPr lang="ru-RU" b="1"/>
        </a:p>
      </dgm:t>
    </dgm:pt>
    <dgm:pt modelId="{628A1881-A733-4EE7-A560-841D98A296F0}" type="sibTrans" cxnId="{BA47BC98-9DF0-4F4C-BD1F-2B9E97C913AA}">
      <dgm:prSet/>
      <dgm:spPr/>
      <dgm:t>
        <a:bodyPr/>
        <a:lstStyle/>
        <a:p>
          <a:endParaRPr lang="ru-RU" b="1"/>
        </a:p>
      </dgm:t>
    </dgm:pt>
    <dgm:pt modelId="{67DE2ED2-0A30-4961-8528-4B38CF85143B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8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Рост удовлетворенности</a:t>
          </a:r>
        </a:p>
        <a:p>
          <a:pPr algn="ctr">
            <a:spcAft>
              <a:spcPts val="0"/>
            </a:spcAft>
          </a:pPr>
          <a:r>
            <a:rPr lang="ru-RU" sz="18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населения работой системы защиты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5BCC6B-A06A-4A09-87DD-89FF358C3658}" type="parTrans" cxnId="{E0D92070-F82D-4A2F-82D8-3435101CB7BA}">
      <dgm:prSet/>
      <dgm:spPr/>
      <dgm:t>
        <a:bodyPr/>
        <a:lstStyle/>
        <a:p>
          <a:endParaRPr lang="ru-RU" b="1"/>
        </a:p>
      </dgm:t>
    </dgm:pt>
    <dgm:pt modelId="{8F814E55-3764-40DE-9A61-20B434EBA0BB}" type="sibTrans" cxnId="{E0D92070-F82D-4A2F-82D8-3435101CB7BA}">
      <dgm:prSet/>
      <dgm:spPr/>
      <dgm:t>
        <a:bodyPr/>
        <a:lstStyle/>
        <a:p>
          <a:endParaRPr lang="ru-RU" b="1"/>
        </a:p>
      </dgm:t>
    </dgm:pt>
    <dgm:pt modelId="{213A3957-D45B-4C10-BD61-497AEE0C73D0}">
      <dgm:prSet phldrT="[Текст]" custT="1"/>
      <dgm:spPr/>
      <dgm:t>
        <a:bodyPr/>
        <a:lstStyle/>
        <a:p>
          <a:pPr algn="ctr"/>
          <a:r>
            <a:rPr lang="ru-RU" sz="18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культуры грамотного потребления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C49642-62DC-49B1-9F83-2E7A2CC2ED5E}" type="parTrans" cxnId="{407B7FA1-7FBB-4158-BA8E-8E97E4A15E45}">
      <dgm:prSet/>
      <dgm:spPr/>
      <dgm:t>
        <a:bodyPr/>
        <a:lstStyle/>
        <a:p>
          <a:endParaRPr lang="ru-RU" b="1"/>
        </a:p>
      </dgm:t>
    </dgm:pt>
    <dgm:pt modelId="{D8E6438E-6303-4C0E-BEB2-016092D2EE41}" type="sibTrans" cxnId="{407B7FA1-7FBB-4158-BA8E-8E97E4A15E45}">
      <dgm:prSet/>
      <dgm:spPr/>
      <dgm:t>
        <a:bodyPr/>
        <a:lstStyle/>
        <a:p>
          <a:endParaRPr lang="ru-RU" b="1"/>
        </a:p>
      </dgm:t>
    </dgm:pt>
    <dgm:pt modelId="{9674DDF2-2FAE-4C42-8553-E9EBA2FBAC4D}" type="pres">
      <dgm:prSet presAssocID="{B3C80006-9349-455E-8460-62BE60080F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4F600F-6FC7-493E-8D0B-1E94780B61D3}" type="pres">
      <dgm:prSet presAssocID="{537B56F4-7739-4F2E-ABE7-1E7A17F0F057}" presName="composite" presStyleCnt="0"/>
      <dgm:spPr/>
    </dgm:pt>
    <dgm:pt modelId="{BB9B7934-4DB6-4476-9366-7946D9DB53BF}" type="pres">
      <dgm:prSet presAssocID="{537B56F4-7739-4F2E-ABE7-1E7A17F0F057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7FD87-DE4E-4900-9605-A01C259DDC3B}" type="pres">
      <dgm:prSet presAssocID="{537B56F4-7739-4F2E-ABE7-1E7A17F0F057}" presName="rect2" presStyleLbl="fgImgPlace1" presStyleIdx="0" presStyleCnt="3" custLinFactNeighborX="16754" custLinFactNeighborY="575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2E10DC6-F7FA-4134-83E8-4915F6E50042}" type="pres">
      <dgm:prSet presAssocID="{628A1881-A733-4EE7-A560-841D98A296F0}" presName="sibTrans" presStyleCnt="0"/>
      <dgm:spPr/>
    </dgm:pt>
    <dgm:pt modelId="{6CE8C792-B7C8-4C19-B410-5B40866EC710}" type="pres">
      <dgm:prSet presAssocID="{67DE2ED2-0A30-4961-8528-4B38CF85143B}" presName="composite" presStyleCnt="0"/>
      <dgm:spPr/>
    </dgm:pt>
    <dgm:pt modelId="{FF3B35E2-FC87-438F-A67B-77BFB39A7F91}" type="pres">
      <dgm:prSet presAssocID="{67DE2ED2-0A30-4961-8528-4B38CF85143B}" presName="rect1" presStyleLbl="trAlignAcc1" presStyleIdx="1" presStyleCnt="3" custLinFactNeighborX="-3283" custLinFactNeighborY="3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FD3CAA-8BD6-42EC-A3AD-EA1B39F34E9E}" type="pres">
      <dgm:prSet presAssocID="{67DE2ED2-0A30-4961-8528-4B38CF85143B}" presName="rect2" presStyleLbl="fgImgPlace1" presStyleIdx="1" presStyleCnt="3" custLinFactNeighborX="4041" custLinFactNeighborY="1146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EFACEAA-3FCB-4923-A802-024404D2A9ED}" type="pres">
      <dgm:prSet presAssocID="{8F814E55-3764-40DE-9A61-20B434EBA0BB}" presName="sibTrans" presStyleCnt="0"/>
      <dgm:spPr/>
    </dgm:pt>
    <dgm:pt modelId="{F3BB7EDD-E2BF-4733-8641-ED42F2925DBC}" type="pres">
      <dgm:prSet presAssocID="{213A3957-D45B-4C10-BD61-497AEE0C73D0}" presName="composite" presStyleCnt="0"/>
      <dgm:spPr/>
    </dgm:pt>
    <dgm:pt modelId="{F2806658-C7C4-49FE-8C49-35E184BD18A8}" type="pres">
      <dgm:prSet presAssocID="{213A3957-D45B-4C10-BD61-497AEE0C73D0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4F624-EEB0-4387-9A97-D61357006F2B}" type="pres">
      <dgm:prSet presAssocID="{213A3957-D45B-4C10-BD61-497AEE0C73D0}" presName="rect2" presStyleLbl="fgImgPlace1" presStyleIdx="2" presStyleCnt="3" custLinFactNeighborX="15341" custLinFactNeighborY="1151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407B7FA1-7FBB-4158-BA8E-8E97E4A15E45}" srcId="{B3C80006-9349-455E-8460-62BE60080F9A}" destId="{213A3957-D45B-4C10-BD61-497AEE0C73D0}" srcOrd="2" destOrd="0" parTransId="{1EC49642-62DC-49B1-9F83-2E7A2CC2ED5E}" sibTransId="{D8E6438E-6303-4C0E-BEB2-016092D2EE41}"/>
    <dgm:cxn modelId="{1F4AE27A-9007-427F-A885-A0E01563D475}" type="presOf" srcId="{B3C80006-9349-455E-8460-62BE60080F9A}" destId="{9674DDF2-2FAE-4C42-8553-E9EBA2FBAC4D}" srcOrd="0" destOrd="0" presId="urn:microsoft.com/office/officeart/2008/layout/PictureStrips"/>
    <dgm:cxn modelId="{E0D92070-F82D-4A2F-82D8-3435101CB7BA}" srcId="{B3C80006-9349-455E-8460-62BE60080F9A}" destId="{67DE2ED2-0A30-4961-8528-4B38CF85143B}" srcOrd="1" destOrd="0" parTransId="{6E5BCC6B-A06A-4A09-87DD-89FF358C3658}" sibTransId="{8F814E55-3764-40DE-9A61-20B434EBA0BB}"/>
    <dgm:cxn modelId="{BEB03BE9-3815-4E46-8759-8053A48FEBFD}" type="presOf" srcId="{537B56F4-7739-4F2E-ABE7-1E7A17F0F057}" destId="{BB9B7934-4DB6-4476-9366-7946D9DB53BF}" srcOrd="0" destOrd="0" presId="urn:microsoft.com/office/officeart/2008/layout/PictureStrips"/>
    <dgm:cxn modelId="{43622170-F283-401E-82B8-B1A65A3BE08A}" type="presOf" srcId="{67DE2ED2-0A30-4961-8528-4B38CF85143B}" destId="{FF3B35E2-FC87-438F-A67B-77BFB39A7F91}" srcOrd="0" destOrd="0" presId="urn:microsoft.com/office/officeart/2008/layout/PictureStrips"/>
    <dgm:cxn modelId="{EAA61423-5F82-4C8A-89BE-F64E6C3D0465}" type="presOf" srcId="{213A3957-D45B-4C10-BD61-497AEE0C73D0}" destId="{F2806658-C7C4-49FE-8C49-35E184BD18A8}" srcOrd="0" destOrd="0" presId="urn:microsoft.com/office/officeart/2008/layout/PictureStrips"/>
    <dgm:cxn modelId="{BA47BC98-9DF0-4F4C-BD1F-2B9E97C913AA}" srcId="{B3C80006-9349-455E-8460-62BE60080F9A}" destId="{537B56F4-7739-4F2E-ABE7-1E7A17F0F057}" srcOrd="0" destOrd="0" parTransId="{559C0BE0-AFEC-4462-A579-7049F57EFB39}" sibTransId="{628A1881-A733-4EE7-A560-841D98A296F0}"/>
    <dgm:cxn modelId="{B0092AB4-E306-4F57-B139-0999AB4D2F9E}" type="presParOf" srcId="{9674DDF2-2FAE-4C42-8553-E9EBA2FBAC4D}" destId="{654F600F-6FC7-493E-8D0B-1E94780B61D3}" srcOrd="0" destOrd="0" presId="urn:microsoft.com/office/officeart/2008/layout/PictureStrips"/>
    <dgm:cxn modelId="{B35CC1ED-476D-478C-A642-718D3A84A39D}" type="presParOf" srcId="{654F600F-6FC7-493E-8D0B-1E94780B61D3}" destId="{BB9B7934-4DB6-4476-9366-7946D9DB53BF}" srcOrd="0" destOrd="0" presId="urn:microsoft.com/office/officeart/2008/layout/PictureStrips"/>
    <dgm:cxn modelId="{F05EBEC6-7CC3-4963-A543-CA3E2E16B0F2}" type="presParOf" srcId="{654F600F-6FC7-493E-8D0B-1E94780B61D3}" destId="{9A37FD87-DE4E-4900-9605-A01C259DDC3B}" srcOrd="1" destOrd="0" presId="urn:microsoft.com/office/officeart/2008/layout/PictureStrips"/>
    <dgm:cxn modelId="{9E95EF69-6AEC-421C-A38D-F8CCF87CE4BC}" type="presParOf" srcId="{9674DDF2-2FAE-4C42-8553-E9EBA2FBAC4D}" destId="{A2E10DC6-F7FA-4134-83E8-4915F6E50042}" srcOrd="1" destOrd="0" presId="urn:microsoft.com/office/officeart/2008/layout/PictureStrips"/>
    <dgm:cxn modelId="{B1CE4EC8-84E0-4A43-B18E-02E88A2463EC}" type="presParOf" srcId="{9674DDF2-2FAE-4C42-8553-E9EBA2FBAC4D}" destId="{6CE8C792-B7C8-4C19-B410-5B40866EC710}" srcOrd="2" destOrd="0" presId="urn:microsoft.com/office/officeart/2008/layout/PictureStrips"/>
    <dgm:cxn modelId="{87CCF5B1-AB3F-4331-9FFD-7659747F1A1B}" type="presParOf" srcId="{6CE8C792-B7C8-4C19-B410-5B40866EC710}" destId="{FF3B35E2-FC87-438F-A67B-77BFB39A7F91}" srcOrd="0" destOrd="0" presId="urn:microsoft.com/office/officeart/2008/layout/PictureStrips"/>
    <dgm:cxn modelId="{4AA046A2-2A35-4BC4-81B0-754BCEFA2C7D}" type="presParOf" srcId="{6CE8C792-B7C8-4C19-B410-5B40866EC710}" destId="{7AFD3CAA-8BD6-42EC-A3AD-EA1B39F34E9E}" srcOrd="1" destOrd="0" presId="urn:microsoft.com/office/officeart/2008/layout/PictureStrips"/>
    <dgm:cxn modelId="{BDDAF3A4-5B2D-4F40-A351-F384BE9CFC30}" type="presParOf" srcId="{9674DDF2-2FAE-4C42-8553-E9EBA2FBAC4D}" destId="{6EFACEAA-3FCB-4923-A802-024404D2A9ED}" srcOrd="3" destOrd="0" presId="urn:microsoft.com/office/officeart/2008/layout/PictureStrips"/>
    <dgm:cxn modelId="{E49EF6C3-5130-4784-8493-67E08B47F558}" type="presParOf" srcId="{9674DDF2-2FAE-4C42-8553-E9EBA2FBAC4D}" destId="{F3BB7EDD-E2BF-4733-8641-ED42F2925DBC}" srcOrd="4" destOrd="0" presId="urn:microsoft.com/office/officeart/2008/layout/PictureStrips"/>
    <dgm:cxn modelId="{CBB05096-3C03-45DF-8F9F-56849235E920}" type="presParOf" srcId="{F3BB7EDD-E2BF-4733-8641-ED42F2925DBC}" destId="{F2806658-C7C4-49FE-8C49-35E184BD18A8}" srcOrd="0" destOrd="0" presId="urn:microsoft.com/office/officeart/2008/layout/PictureStrips"/>
    <dgm:cxn modelId="{6DC61112-2FEA-4073-8D21-8D789C49ACE9}" type="presParOf" srcId="{F3BB7EDD-E2BF-4733-8641-ED42F2925DBC}" destId="{A814F624-EEB0-4387-9A97-D61357006F2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5F9D3-1A4E-42E9-B71A-5EA44C885C00}">
      <dsp:nvSpPr>
        <dsp:cNvPr id="0" name=""/>
        <dsp:cNvSpPr/>
      </dsp:nvSpPr>
      <dsp:spPr>
        <a:xfrm>
          <a:off x="0" y="299119"/>
          <a:ext cx="4680521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269609-E731-41E9-B25A-0E9D140DD590}">
      <dsp:nvSpPr>
        <dsp:cNvPr id="0" name=""/>
        <dsp:cNvSpPr/>
      </dsp:nvSpPr>
      <dsp:spPr>
        <a:xfrm>
          <a:off x="222827" y="18679"/>
          <a:ext cx="4456546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39" tIns="0" rIns="12383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консультационной поддержки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0207" y="46059"/>
        <a:ext cx="4401786" cy="506120"/>
      </dsp:txXfrm>
    </dsp:sp>
    <dsp:sp modelId="{75FA2E2C-0C1E-47D9-9C98-DD9140D1B0E2}">
      <dsp:nvSpPr>
        <dsp:cNvPr id="0" name=""/>
        <dsp:cNvSpPr/>
      </dsp:nvSpPr>
      <dsp:spPr>
        <a:xfrm>
          <a:off x="0" y="1160959"/>
          <a:ext cx="4680521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4AC020-47AF-47E8-A4CE-D04BF61D276E}">
      <dsp:nvSpPr>
        <dsp:cNvPr id="0" name=""/>
        <dsp:cNvSpPr/>
      </dsp:nvSpPr>
      <dsp:spPr>
        <a:xfrm>
          <a:off x="222827" y="880519"/>
          <a:ext cx="4456546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39" tIns="0" rIns="12383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правовой грамотности населения</a:t>
          </a:r>
          <a:endParaRPr lang="ru-RU" sz="1800" b="0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0207" y="907899"/>
        <a:ext cx="4401786" cy="506120"/>
      </dsp:txXfrm>
    </dsp:sp>
    <dsp:sp modelId="{820788CE-9FDB-48D8-AD08-98A2B77DE8C1}">
      <dsp:nvSpPr>
        <dsp:cNvPr id="0" name=""/>
        <dsp:cNvSpPr/>
      </dsp:nvSpPr>
      <dsp:spPr>
        <a:xfrm>
          <a:off x="0" y="2022800"/>
          <a:ext cx="4680521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96282F-DE0E-49BC-AE2E-7CE975EE3C2D}">
      <dsp:nvSpPr>
        <dsp:cNvPr id="0" name=""/>
        <dsp:cNvSpPr/>
      </dsp:nvSpPr>
      <dsp:spPr>
        <a:xfrm>
          <a:off x="222827" y="1742360"/>
          <a:ext cx="4456546" cy="560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39" tIns="0" rIns="12383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Внедрение современных методов работы</a:t>
          </a:r>
          <a:endParaRPr lang="ru-RU" sz="1800" b="0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0207" y="1769740"/>
        <a:ext cx="4401786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B7934-4DB6-4476-9366-7946D9DB53BF}">
      <dsp:nvSpPr>
        <dsp:cNvPr id="0" name=""/>
        <dsp:cNvSpPr/>
      </dsp:nvSpPr>
      <dsp:spPr>
        <a:xfrm>
          <a:off x="162550" y="993589"/>
          <a:ext cx="3842194" cy="12006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265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качества товаров и услуг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2550" y="993589"/>
        <a:ext cx="3842194" cy="1200685"/>
      </dsp:txXfrm>
    </dsp:sp>
    <dsp:sp modelId="{9A37FD87-DE4E-4900-9605-A01C259DDC3B}">
      <dsp:nvSpPr>
        <dsp:cNvPr id="0" name=""/>
        <dsp:cNvSpPr/>
      </dsp:nvSpPr>
      <dsp:spPr>
        <a:xfrm>
          <a:off x="143272" y="892699"/>
          <a:ext cx="840480" cy="126072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3B35E2-FC87-438F-A67B-77BFB39A7F91}">
      <dsp:nvSpPr>
        <dsp:cNvPr id="0" name=""/>
        <dsp:cNvSpPr/>
      </dsp:nvSpPr>
      <dsp:spPr>
        <a:xfrm>
          <a:off x="4258807" y="1036718"/>
          <a:ext cx="3842194" cy="12006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265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Рост удовлетворенности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населения работой системы защиты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58807" y="1036718"/>
        <a:ext cx="3842194" cy="1200685"/>
      </dsp:txXfrm>
    </dsp:sp>
    <dsp:sp modelId="{7AFD3CAA-8BD6-42EC-A3AD-EA1B39F34E9E}">
      <dsp:nvSpPr>
        <dsp:cNvPr id="0" name=""/>
        <dsp:cNvSpPr/>
      </dsp:nvSpPr>
      <dsp:spPr>
        <a:xfrm>
          <a:off x="4258818" y="964698"/>
          <a:ext cx="840480" cy="126072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806658-C7C4-49FE-8C49-35E184BD18A8}">
      <dsp:nvSpPr>
        <dsp:cNvPr id="0" name=""/>
        <dsp:cNvSpPr/>
      </dsp:nvSpPr>
      <dsp:spPr>
        <a:xfrm>
          <a:off x="2273748" y="2505119"/>
          <a:ext cx="3842194" cy="12006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265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культуры грамотного потребления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73748" y="2505119"/>
        <a:ext cx="3842194" cy="1200685"/>
      </dsp:txXfrm>
    </dsp:sp>
    <dsp:sp modelId="{A814F624-EEB0-4387-9A97-D61357006F2B}">
      <dsp:nvSpPr>
        <dsp:cNvPr id="0" name=""/>
        <dsp:cNvSpPr/>
      </dsp:nvSpPr>
      <dsp:spPr>
        <a:xfrm>
          <a:off x="2242595" y="2476871"/>
          <a:ext cx="840480" cy="126072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682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38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92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07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579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32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66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588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68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14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967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62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4344" y="2183744"/>
            <a:ext cx="7175351" cy="160529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прав потребителей в Шолоховском районе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41238"/>
            <a:ext cx="3240360" cy="183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843" y="3789040"/>
            <a:ext cx="867888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«Лучшая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 на тему защиты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 потребителей среди муниципальных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области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ведущий специалист отдела социально-экономического развития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Шолоховского района Солдатова Ю.В.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социально-экономического развития Рвачева Т.Н.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Главы Администрации Шолоховского района, курирующий вопросы потребительского рынка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Попова О.А.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30" y="116632"/>
            <a:ext cx="890587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1547664" y="239085"/>
            <a:ext cx="4319587" cy="287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Администрация Шолоховского района</a:t>
            </a:r>
            <a:endParaRPr lang="ru-RU" sz="1100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83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089" y="620688"/>
            <a:ext cx="7175351" cy="10081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обращениями граждан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31018318"/>
              </p:ext>
            </p:extLst>
          </p:nvPr>
        </p:nvGraphicFramePr>
        <p:xfrm>
          <a:off x="153826" y="1669256"/>
          <a:ext cx="499423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793420350"/>
              </p:ext>
            </p:extLst>
          </p:nvPr>
        </p:nvGraphicFramePr>
        <p:xfrm>
          <a:off x="5148064" y="1667063"/>
          <a:ext cx="384008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39552" y="5733256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Администрацией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Шолоховского района за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полугодие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года дано 66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консультаций потребителям, из них 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 консультаций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торговли. Составлено 11 претензий для потребителей.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716"/>
            <a:ext cx="890587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1527324" y="119179"/>
            <a:ext cx="4319587" cy="287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Администрация Шолоховского района</a:t>
            </a:r>
            <a:endParaRPr lang="ru-RU" sz="1100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68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92636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90587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1527324" y="119179"/>
            <a:ext cx="4319587" cy="287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Администрация Шолоховского района</a:t>
            </a:r>
            <a:endParaRPr lang="ru-RU" sz="1100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192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316" y="1592796"/>
            <a:ext cx="7175351" cy="266429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</a:rPr>
              <a:t/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/>
              <a:t/>
            </a:r>
            <a:br>
              <a:rPr lang="ru-RU" sz="5400" b="1" dirty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>
                <a:solidFill>
                  <a:schemeClr val="tx1"/>
                </a:solidFill>
              </a:rPr>
              <a:t>СПАСИБО </a:t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>ЗА </a:t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>ВНИМАНИЕ!!!</a:t>
            </a:r>
            <a:endParaRPr lang="ru-RU" sz="5400" b="1" dirty="0">
              <a:solidFill>
                <a:schemeClr val="tx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764704"/>
            <a:ext cx="3168352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6" y="153509"/>
            <a:ext cx="890587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1527324" y="119179"/>
            <a:ext cx="4319587" cy="287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Администрация Шолоховского района</a:t>
            </a:r>
            <a:endParaRPr lang="ru-RU" sz="1100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25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764704"/>
            <a:ext cx="7175351" cy="49837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Цель и задачи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30469806"/>
              </p:ext>
            </p:extLst>
          </p:nvPr>
        </p:nvGraphicFramePr>
        <p:xfrm>
          <a:off x="3779911" y="3645024"/>
          <a:ext cx="4680521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44008" y="1484784"/>
            <a:ext cx="3240360" cy="180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эффективной системы защиты прав потребителей на муниципальном уровне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295232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34563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39"/>
            <a:ext cx="890587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1476102" y="239085"/>
            <a:ext cx="4319587" cy="287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Администрация Шолоховского района</a:t>
            </a:r>
            <a:endParaRPr lang="ru-RU" sz="1100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9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8809" y="836712"/>
            <a:ext cx="7175351" cy="10081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работы по защите прав потребителей в Шолоховском районе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3382540"/>
            <a:ext cx="2325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Территориальный отдел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34583"/>
            <a:ext cx="2664295" cy="1590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8793" y="4582869"/>
            <a:ext cx="28741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приемная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 ЗПП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229200"/>
            <a:ext cx="2629445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226485" y="6412686"/>
            <a:ext cx="3401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Многофункциональный центр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835112"/>
            <a:ext cx="2952328" cy="1618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2736304" cy="2136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923828" y="2348880"/>
            <a:ext cx="4761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социально-экономического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Шолоховского района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77" y="396205"/>
            <a:ext cx="890587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3"/>
          <p:cNvSpPr txBox="1">
            <a:spLocks/>
          </p:cNvSpPr>
          <p:nvPr/>
        </p:nvSpPr>
        <p:spPr>
          <a:xfrm>
            <a:off x="1763688" y="239085"/>
            <a:ext cx="4319587" cy="287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Администрация Шолоховского района</a:t>
            </a:r>
            <a:endParaRPr lang="ru-RU" sz="1100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77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1992" y="476672"/>
            <a:ext cx="7175351" cy="10081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МВК по защите прав потребителей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637506"/>
            <a:ext cx="7753350" cy="4095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0068" y="5733256"/>
            <a:ext cx="7549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Администрацией Шолоховского района за I полугодие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года проведено 2 заседания МВК, на которых было рассмотрено 10 вопросов по защите прав потребителей.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890587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1527324" y="119179"/>
            <a:ext cx="4319587" cy="287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Администрация Шолоховского района</a:t>
            </a:r>
            <a:endParaRPr lang="ru-RU" sz="1100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44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8340" y="692696"/>
            <a:ext cx="7175351" cy="10081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 вопросов по защите прав потребителей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14" y="3792788"/>
            <a:ext cx="2143631" cy="2141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63576" y="4162524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Официальные страницы Администрации в социальных сетях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1" y="1772816"/>
            <a:ext cx="1894655" cy="1786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82646" y="2196596"/>
            <a:ext cx="2642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Администрации Шолоховского района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896" y="1947213"/>
            <a:ext cx="1760352" cy="1824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804248" y="2156663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ЗПП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области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123" y="3768003"/>
            <a:ext cx="2076228" cy="1965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804248" y="4439523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Печатные издания района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256975"/>
            <a:ext cx="1412534" cy="135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191441" y="5611498"/>
            <a:ext cx="2396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Мессенджер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Телеграмм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34" y="116632"/>
            <a:ext cx="890587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Заголовок 3"/>
          <p:cNvSpPr txBox="1">
            <a:spLocks/>
          </p:cNvSpPr>
          <p:nvPr/>
        </p:nvSpPr>
        <p:spPr>
          <a:xfrm>
            <a:off x="1527324" y="119179"/>
            <a:ext cx="4319587" cy="287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Администрация Шолоховского района</a:t>
            </a:r>
            <a:endParaRPr lang="ru-RU" sz="1100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17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764704"/>
            <a:ext cx="7175351" cy="10081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 вопросов по защите прав потребителей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2348880"/>
            <a:ext cx="30963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Администрацией Шолоховского района подготовлен информационный стенд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помощь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потребителю. За 1 полугодие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проведено 5 семинаров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ЗПП для хоз.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субъектов, а также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семинаров,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потребителей по вопросам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ЗПП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2"/>
          <a:stretch/>
        </p:blipFill>
        <p:spPr bwMode="auto">
          <a:xfrm>
            <a:off x="382290" y="2060847"/>
            <a:ext cx="5081730" cy="3704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90" y="116632"/>
            <a:ext cx="890587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1527324" y="119179"/>
            <a:ext cx="4319587" cy="287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Администрация Шолоховского района</a:t>
            </a:r>
            <a:endParaRPr lang="ru-RU" sz="1100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9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48680"/>
            <a:ext cx="7175351" cy="10081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 вопросов по защите прав потребителей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38" y="1771018"/>
            <a:ext cx="3178050" cy="4466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7904" y="1772816"/>
            <a:ext cx="47525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торговых центрах, на рынках и ярмарках Шолоховского района регулярно проводятся информационно-просветительские акции, направленные на защиту прав потребителей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популяризацию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добровольной сертификации «Сделано на Дону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внимание уделяется разъяснению прав потребителей, порядку действий при обнаружении нарушений, а также способам защиты своих интересов.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таким мероприятиям жители получают возможность не только повысить свою правовую грамотность, но и поддержать местных производителей, выбирая качественные товары, произведенные на Дону.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86" y="188640"/>
            <a:ext cx="890587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1527324" y="119179"/>
            <a:ext cx="4319587" cy="287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Администрация Шолоховского района</a:t>
            </a:r>
            <a:endParaRPr lang="ru-RU" sz="1100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23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682675"/>
            <a:ext cx="7175351" cy="10081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 вопросов по защите прав потребителей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301208"/>
            <a:ext cx="8352928" cy="1233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760" algn="ctr">
              <a:lnSpc>
                <a:spcPct val="103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В целях повышения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осведомленности граждан 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о правах потребителей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Администрация Шолоховского района проводит обучающие мероприятия, конкурсы и олимпиады среди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обучающихся общеобразовательных организаций Шолоховского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района.</a:t>
            </a:r>
            <a:endParaRPr lang="ru-RU" sz="1400" b="1" dirty="0">
              <a:solidFill>
                <a:srgbClr val="000000"/>
              </a:solidFill>
              <a:ea typeface="Calibri"/>
            </a:endParaRPr>
          </a:p>
        </p:txBody>
      </p:sp>
      <p:pic>
        <p:nvPicPr>
          <p:cNvPr id="3075" name="Picture 3" descr="C:\МОИ ДОКУМЕНТЫ\2024\На сайт\конкурс рисунков\photo_5328172652180924257_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66627"/>
            <a:ext cx="5760640" cy="3434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90587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1527324" y="119179"/>
            <a:ext cx="4319587" cy="287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Администрация Шолоховского района</a:t>
            </a:r>
            <a:endParaRPr lang="ru-RU" sz="1100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44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8340" y="188640"/>
            <a:ext cx="7175351" cy="10081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5445224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повышения своей квалификации,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Администрации Шолоховского района регулярно посещают обучающие мероприятия, проводимые Департаментом потребительского рынка Ростовской области.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32" y="3501008"/>
            <a:ext cx="3600400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24" y="3501008"/>
            <a:ext cx="3456384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92236"/>
            <a:ext cx="4176464" cy="2652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58" y="179040"/>
            <a:ext cx="890587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1527324" y="119179"/>
            <a:ext cx="4319587" cy="287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Администрация Шолоховского района</a:t>
            </a:r>
            <a:endParaRPr lang="ru-RU" sz="1100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8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434</Words>
  <Application>Microsoft Office PowerPoint</Application>
  <PresentationFormat>Экран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Защита прав потребителей в Шолоховском районе</vt:lpstr>
      <vt:lpstr>Цель и задачи</vt:lpstr>
      <vt:lpstr>Система работы по защите прав потребителей в Шолоховском районе</vt:lpstr>
      <vt:lpstr>Деятельность МВК по защите прав потребителей</vt:lpstr>
      <vt:lpstr>Освещение вопросов по защите прав потребителей</vt:lpstr>
      <vt:lpstr>Освещение вопросов по защите прав потребителей</vt:lpstr>
      <vt:lpstr>Освещение вопросов по защите прав потребителей</vt:lpstr>
      <vt:lpstr>Освещение вопросов по защите прав потребителей</vt:lpstr>
      <vt:lpstr>Повышение квалификации</vt:lpstr>
      <vt:lpstr>Работа с обращениями граждан</vt:lpstr>
      <vt:lpstr>Достигнутые результаты</vt:lpstr>
      <vt:lpstr>   СПАСИБО  ЗА 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прав потребителей в Шолоховском районе</dc:title>
  <dc:creator>Экономика_Борисова</dc:creator>
  <cp:lastModifiedBy>Popova_OA</cp:lastModifiedBy>
  <cp:revision>31</cp:revision>
  <dcterms:created xsi:type="dcterms:W3CDTF">2025-08-28T05:53:55Z</dcterms:created>
  <dcterms:modified xsi:type="dcterms:W3CDTF">2025-08-29T06:13:08Z</dcterms:modified>
</cp:coreProperties>
</file>