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6.jpeg" ContentType="image/jpeg"/>
  <Override PartName="/ppt/media/image5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1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88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77BA8F5-C5C6-4CCA-95A1-6335002FA40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403200"/>
            <a:ext cx="82288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BD9B3D3-4D6F-4AF3-972C-7951750DB2E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4e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9"/>
          <p:cNvSpPr/>
          <p:nvPr/>
        </p:nvSpPr>
        <p:spPr>
          <a:xfrm>
            <a:off x="0" y="219960"/>
            <a:ext cx="9143280" cy="228240"/>
          </a:xfrm>
          <a:prstGeom prst="rect">
            <a:avLst/>
          </a:prstGeom>
          <a:solidFill>
            <a:srgbClr val="ffffff"/>
          </a:solidFill>
          <a:ln w="262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" name="Rectangle 6"/>
          <p:cNvSpPr/>
          <p:nvPr/>
        </p:nvSpPr>
        <p:spPr>
          <a:xfrm>
            <a:off x="0" y="360"/>
            <a:ext cx="9143280" cy="365040"/>
          </a:xfrm>
          <a:prstGeom prst="rect">
            <a:avLst/>
          </a:prstGeom>
          <a:solidFill>
            <a:srgbClr val="6076b4"/>
          </a:solidFill>
          <a:ln w="262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533160"/>
            <a:ext cx="8228880" cy="9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72920"/>
            <a:ext cx="1969920" cy="471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2526480" y="1672920"/>
            <a:ext cx="1969920" cy="471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>
          <a:xfrm>
            <a:off x="3429000" y="18000"/>
            <a:ext cx="4114080" cy="32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>
          <a:xfrm>
            <a:off x="7620120" y="18000"/>
            <a:ext cx="1065960" cy="32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1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97B69D-A7CD-48D5-9A1E-B05E8C482F28}" type="slidenum">
              <a:rPr b="1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>
          <a:xfrm>
            <a:off x="457200" y="18000"/>
            <a:ext cx="2894760" cy="32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4e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/>
        </p:nvSpPr>
        <p:spPr>
          <a:xfrm>
            <a:off x="0" y="219960"/>
            <a:ext cx="9143280" cy="228240"/>
          </a:xfrm>
          <a:prstGeom prst="rect">
            <a:avLst/>
          </a:prstGeom>
          <a:solidFill>
            <a:srgbClr val="ffffff"/>
          </a:solidFill>
          <a:ln w="262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0" y="360"/>
            <a:ext cx="9143280" cy="365040"/>
          </a:xfrm>
          <a:prstGeom prst="rect">
            <a:avLst/>
          </a:prstGeom>
          <a:solidFill>
            <a:srgbClr val="6076b4"/>
          </a:solidFill>
          <a:ln w="262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533160"/>
            <a:ext cx="8228880" cy="99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XO Ori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ftr" idx="4"/>
          </p:nvPr>
        </p:nvSpPr>
        <p:spPr>
          <a:xfrm>
            <a:off x="3429000" y="18000"/>
            <a:ext cx="4114080" cy="32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sldNum" idx="5"/>
          </p:nvPr>
        </p:nvSpPr>
        <p:spPr>
          <a:xfrm>
            <a:off x="7620120" y="18000"/>
            <a:ext cx="1065960" cy="32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1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25F514B-9E4D-491B-AF04-2CC4DCD86B31}" type="slidenum">
              <a:rPr b="1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dt" idx="6"/>
          </p:nvPr>
        </p:nvSpPr>
        <p:spPr>
          <a:xfrm>
            <a:off x="457200" y="18000"/>
            <a:ext cx="2894760" cy="328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XO Orie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XO Orie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XO Orie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7.pn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hyperlink" Target="http://www.tagancity.ru/" TargetMode="External"/><Relationship Id="rId3" Type="http://schemas.openxmlformats.org/officeDocument/2006/relationships/hyperlink" Target="https://vk.com/pravapotrebtag" TargetMode="External"/><Relationship Id="rId4" Type="http://schemas.openxmlformats.org/officeDocument/2006/relationships/hyperlink" Target="http://www.zppdon.ru/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" descr=""/>
          <p:cNvPicPr/>
          <p:nvPr/>
        </p:nvPicPr>
        <p:blipFill>
          <a:blip r:embed="rId1">
            <a:alphaModFix amt="52000"/>
          </a:blip>
          <a:stretch/>
        </p:blipFill>
        <p:spPr>
          <a:xfrm>
            <a:off x="360000" y="0"/>
            <a:ext cx="9179640" cy="6849000"/>
          </a:xfrm>
          <a:prstGeom prst="rect">
            <a:avLst/>
          </a:prstGeom>
          <a:ln w="0">
            <a:noFill/>
          </a:ln>
        </p:spPr>
      </p:pic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60000" y="1620000"/>
            <a:ext cx="8099640" cy="1079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2000" spc="-100" strike="noStrike">
                <a:solidFill>
                  <a:srgbClr val="002060"/>
                </a:solidFill>
                <a:latin typeface="Times New Roman"/>
              </a:rPr>
              <a:t>Проект на тему:</a:t>
            </a:r>
            <a:br>
              <a:rPr sz="2400"/>
            </a:br>
            <a:r>
              <a:rPr b="1" lang="ru-RU" sz="1800" spc="-100" strike="noStrike">
                <a:solidFill>
                  <a:srgbClr val="002060"/>
                </a:solidFill>
                <a:latin typeface="Times New Roman"/>
              </a:rPr>
              <a:t>«Защита прав потребителей в городе Таганроге»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22" name="Прямоугольник 1"/>
          <p:cNvSpPr/>
          <p:nvPr/>
        </p:nvSpPr>
        <p:spPr>
          <a:xfrm>
            <a:off x="2520000" y="360000"/>
            <a:ext cx="3959640" cy="333360"/>
          </a:xfrm>
          <a:prstGeom prst="rect">
            <a:avLst/>
          </a:prstGeom>
          <a:gradFill rotWithShape="0">
            <a:gsLst>
              <a:gs pos="0">
                <a:srgbClr val="dee6ef"/>
              </a:gs>
              <a:gs pos="100000">
                <a:srgbClr val="dee7e5">
                  <a:alpha val="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ru-RU" sz="16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i="1" lang="ru-RU" sz="16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Администрации города Таганрога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23" name="" descr=""/>
          <p:cNvPicPr/>
          <p:nvPr/>
        </p:nvPicPr>
        <p:blipFill>
          <a:blip r:embed="rId2"/>
          <a:stretch/>
        </p:blipFill>
        <p:spPr>
          <a:xfrm>
            <a:off x="497520" y="359640"/>
            <a:ext cx="762120" cy="996120"/>
          </a:xfrm>
          <a:prstGeom prst="rect">
            <a:avLst/>
          </a:prstGeom>
          <a:ln w="0">
            <a:noFill/>
          </a:ln>
        </p:spPr>
      </p:pic>
      <p:pic>
        <p:nvPicPr>
          <p:cNvPr id="24" name="" descr=""/>
          <p:cNvPicPr/>
          <p:nvPr/>
        </p:nvPicPr>
        <p:blipFill>
          <a:blip r:embed="rId3"/>
          <a:stretch/>
        </p:blipFill>
        <p:spPr>
          <a:xfrm>
            <a:off x="7070040" y="179640"/>
            <a:ext cx="1749600" cy="1439640"/>
          </a:xfrm>
          <a:prstGeom prst="rect">
            <a:avLst/>
          </a:prstGeom>
          <a:ln w="0">
            <a:noFill/>
          </a:ln>
        </p:spPr>
      </p:pic>
      <p:sp>
        <p:nvSpPr>
          <p:cNvPr id="25" name="Прямоугольник 3"/>
          <p:cNvSpPr/>
          <p:nvPr/>
        </p:nvSpPr>
        <p:spPr>
          <a:xfrm>
            <a:off x="4320000" y="6480000"/>
            <a:ext cx="7196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ru-RU" sz="16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2025 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title"/>
          </p:nvPr>
        </p:nvSpPr>
        <p:spPr>
          <a:xfrm>
            <a:off x="360000" y="2916000"/>
            <a:ext cx="8099640" cy="1079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2000" spc="-100" strike="noStrike">
                <a:solidFill>
                  <a:srgbClr val="002060"/>
                </a:solidFill>
                <a:latin typeface="Times New Roman"/>
              </a:rPr>
              <a:t>Номинация:</a:t>
            </a:r>
            <a:br>
              <a:rPr sz="2400"/>
            </a:br>
            <a:r>
              <a:rPr b="1" lang="ru-RU" sz="1800" spc="-100" strike="noStrike">
                <a:solidFill>
                  <a:srgbClr val="002060"/>
                </a:solidFill>
                <a:latin typeface="Times New Roman"/>
              </a:rPr>
              <a:t>«Лучшая презентация проекта на тему защиты прав потребителей среди муниципальных образований Ростовской области»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title"/>
          </p:nvPr>
        </p:nvSpPr>
        <p:spPr>
          <a:xfrm>
            <a:off x="360000" y="4212000"/>
            <a:ext cx="8099640" cy="1079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2000" spc="-100" strike="noStrike">
                <a:solidFill>
                  <a:srgbClr val="002060"/>
                </a:solidFill>
                <a:latin typeface="Times New Roman"/>
              </a:rPr>
              <a:t>Руководитель проекта:</a:t>
            </a:r>
            <a:r>
              <a:rPr b="1" lang="ru-RU" sz="2400" spc="-100" strike="noStrike">
                <a:solidFill>
                  <a:srgbClr val="002060"/>
                </a:solidFill>
                <a:latin typeface="Arial"/>
              </a:rPr>
              <a:t> </a:t>
            </a:r>
            <a:r>
              <a:rPr b="1" lang="ru-RU" sz="1800" spc="-100" strike="noStrike">
                <a:solidFill>
                  <a:srgbClr val="002060"/>
                </a:solidFill>
                <a:latin typeface="Times New Roman"/>
              </a:rPr>
              <a:t>заместитель главы Администрации города Таганрога по вопросам экономики Шеховцов Олег Анатольевич»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title"/>
          </p:nvPr>
        </p:nvSpPr>
        <p:spPr>
          <a:xfrm>
            <a:off x="360000" y="5436000"/>
            <a:ext cx="8099640" cy="683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2000" spc="-100" strike="noStrike">
                <a:solidFill>
                  <a:srgbClr val="002060"/>
                </a:solidFill>
                <a:latin typeface="Times New Roman"/>
              </a:rPr>
              <a:t>Срок реализации проекта: январь-август 2025 года 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29" name=""/>
          <p:cNvSpPr/>
          <p:nvPr/>
        </p:nvSpPr>
        <p:spPr>
          <a:xfrm>
            <a:off x="0" y="0"/>
            <a:ext cx="9539640" cy="685764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8440" rIns="118440" tIns="73440" bIns="734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2304000" y="844920"/>
            <a:ext cx="6659640" cy="113472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24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Цель проекта : </a:t>
            </a:r>
            <a:br>
              <a:rPr sz="2400"/>
            </a:br>
            <a:r>
              <a:rPr b="1" lang="ru-RU" sz="24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Обеспечение эффективной и доступной защиты прав потребителей города Таганрога</a:t>
            </a:r>
            <a:endParaRPr b="0" lang="ru-RU" sz="24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title"/>
          </p:nvPr>
        </p:nvSpPr>
        <p:spPr>
          <a:xfrm>
            <a:off x="4176000" y="2556000"/>
            <a:ext cx="2102400" cy="539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2000" spc="-100" strike="noStrike">
                <a:solidFill>
                  <a:srgbClr val="002060"/>
                </a:solidFill>
                <a:latin typeface="Times New Roman"/>
              </a:rPr>
              <a:t>Задачи проекта: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title"/>
          </p:nvPr>
        </p:nvSpPr>
        <p:spPr>
          <a:xfrm>
            <a:off x="1620000" y="3364920"/>
            <a:ext cx="2162880" cy="131472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1. Сформировать у населения города Таганрога навыки правовой грамотности</a:t>
            </a:r>
            <a:br>
              <a:rPr sz="1600"/>
            </a:b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title"/>
          </p:nvPr>
        </p:nvSpPr>
        <p:spPr>
          <a:xfrm>
            <a:off x="3960000" y="3348000"/>
            <a:ext cx="2522880" cy="1331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15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2. </a:t>
            </a:r>
            <a:r>
              <a:rPr b="1" lang="ru-RU" sz="16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 Обеспечить доступность получения бесплатной и качественной консультационной помощи потребителям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title"/>
          </p:nvPr>
        </p:nvSpPr>
        <p:spPr>
          <a:xfrm>
            <a:off x="6660000" y="3338280"/>
            <a:ext cx="2342880" cy="1367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3.  Повысить уровень информированности потребителей и хозяйствующих субъектов города Таганрога.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5" name="PlaceHolder 6"/>
          <p:cNvSpPr>
            <a:spLocks noGrp="1"/>
          </p:cNvSpPr>
          <p:nvPr>
            <p:ph type="title"/>
          </p:nvPr>
        </p:nvSpPr>
        <p:spPr>
          <a:xfrm>
            <a:off x="360000" y="5174280"/>
            <a:ext cx="8639640" cy="899640"/>
          </a:xfrm>
          <a:prstGeom prst="rect">
            <a:avLst/>
          </a:prstGeom>
          <a:gradFill rotWithShape="0">
            <a:gsLst>
              <a:gs pos="0">
                <a:srgbClr val="dee6ef">
                  <a:alpha val="50000"/>
                </a:srgbClr>
              </a:gs>
              <a:gs pos="100000">
                <a:srgbClr val="dee7e5">
                  <a:alpha val="50000"/>
                </a:srgbClr>
              </a:gs>
            </a:gsLst>
            <a:lin ang="3600000"/>
          </a:gradFill>
          <a:ln w="0">
            <a:solidFill>
              <a:srgbClr val="3465a4"/>
            </a:solidFill>
          </a:ln>
        </p:spPr>
        <p:txBody>
          <a:bodyPr lIns="91440" rIns="91440" tIns="45720" bIns="45720" anchor="ctr">
            <a:noAutofit/>
          </a:bodyPr>
          <a:p>
            <a:pPr indent="0"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algn="l" pos="0"/>
              </a:tabLst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Проект реализуется в рамках комплекс процессных мероприятий «Защита прав потребителей города Таганрога» муниципальной программы города Таганрога «Экономическое развитие и инновационная экономика», утвержденного постановлением Администрации города Таганрога от 13.11.2008 № 2144.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36" name="" descr=""/>
          <p:cNvPicPr/>
          <p:nvPr/>
        </p:nvPicPr>
        <p:blipFill>
          <a:blip r:embed="rId1"/>
          <a:stretch/>
        </p:blipFill>
        <p:spPr>
          <a:xfrm>
            <a:off x="0" y="396000"/>
            <a:ext cx="2519640" cy="2519640"/>
          </a:xfrm>
          <a:prstGeom prst="rect">
            <a:avLst/>
          </a:prstGeom>
          <a:ln w="0">
            <a:noFill/>
          </a:ln>
        </p:spPr>
      </p:pic>
      <p:sp>
        <p:nvSpPr>
          <p:cNvPr id="37" name=""/>
          <p:cNvSpPr/>
          <p:nvPr/>
        </p:nvSpPr>
        <p:spPr>
          <a:xfrm>
            <a:off x="0" y="0"/>
            <a:ext cx="9179640" cy="685764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8440" rIns="118440" tIns="73440" bIns="734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de8cb"/>
            </a:gs>
            <a:gs pos="100000">
              <a:srgbClr val="dee6e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" descr=""/>
          <p:cNvPicPr/>
          <p:nvPr/>
        </p:nvPicPr>
        <p:blipFill>
          <a:blip r:embed="rId1"/>
          <a:stretch/>
        </p:blipFill>
        <p:spPr>
          <a:xfrm>
            <a:off x="3924000" y="3985560"/>
            <a:ext cx="2159640" cy="1619640"/>
          </a:xfrm>
          <a:prstGeom prst="rect">
            <a:avLst/>
          </a:prstGeom>
          <a:ln w="0">
            <a:noFill/>
          </a:ln>
        </p:spPr>
      </p:pic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180000" y="263160"/>
            <a:ext cx="761760" cy="995760"/>
          </a:xfrm>
          <a:prstGeom prst="rect">
            <a:avLst/>
          </a:prstGeom>
          <a:ln w="0">
            <a:noFill/>
          </a:ln>
        </p:spPr>
      </p:pic>
      <p:sp>
        <p:nvSpPr>
          <p:cNvPr id="40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1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2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3" name=""/>
          <p:cNvSpPr/>
          <p:nvPr/>
        </p:nvSpPr>
        <p:spPr>
          <a:xfrm>
            <a:off x="1872000" y="1069200"/>
            <a:ext cx="7019640" cy="269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- семинары для потребителей;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- семинары для хозяйствующих субъектов;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- акции «Потребитель! Знай свои права!»;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- конкурсы по основам потребительских знаний </a:t>
            </a:r>
            <a:br>
              <a:rPr sz="1600"/>
            </a:b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(творческие и интеллектуальные);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- мероприятия по продвижению добровольной сертификации «Сделано на Дону»;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- Уроки по потребительской грамотности в школах города;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- «Дни открытых дверей» по вопросам ЗПП с привлечением специалистов Территориального отдела Роспотребнадзора, Управления ЖКХ, Таганрогской торгово-промышленной палаты, центра стандартизации и метрологии. 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4" name=""/>
          <p:cNvSpPr/>
          <p:nvPr/>
        </p:nvSpPr>
        <p:spPr>
          <a:xfrm>
            <a:off x="1014120" y="358200"/>
            <a:ext cx="7792920" cy="60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</a:rPr>
              <a:t>Задача 1: Сформировать у населения города Таганрога навыки правовой грамотности,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</a:rPr>
              <a:t>достигается путем проведения следующих мероприятий: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5" name=""/>
          <p:cNvSpPr/>
          <p:nvPr/>
        </p:nvSpPr>
        <p:spPr>
          <a:xfrm>
            <a:off x="4370400" y="332064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5580000" y="3977640"/>
            <a:ext cx="1912320" cy="1674000"/>
          </a:xfrm>
          <a:prstGeom prst="rect">
            <a:avLst/>
          </a:prstGeom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4"/>
          <a:stretch/>
        </p:blipFill>
        <p:spPr>
          <a:xfrm>
            <a:off x="0" y="5220000"/>
            <a:ext cx="2183400" cy="1637640"/>
          </a:xfrm>
          <a:prstGeom prst="rect">
            <a:avLst/>
          </a:prstGeom>
          <a:ln w="0">
            <a:noFill/>
          </a:ln>
        </p:spPr>
      </p:pic>
      <p:pic>
        <p:nvPicPr>
          <p:cNvPr id="48" name="" descr=""/>
          <p:cNvPicPr/>
          <p:nvPr/>
        </p:nvPicPr>
        <p:blipFill>
          <a:blip r:embed="rId5"/>
          <a:stretch/>
        </p:blipFill>
        <p:spPr>
          <a:xfrm>
            <a:off x="4921920" y="5425560"/>
            <a:ext cx="2457720" cy="1432080"/>
          </a:xfrm>
          <a:prstGeom prst="rect">
            <a:avLst/>
          </a:prstGeom>
          <a:ln w="0">
            <a:noFill/>
          </a:ln>
        </p:spPr>
      </p:pic>
      <p:sp>
        <p:nvSpPr>
          <p:cNvPr id="49" name=""/>
          <p:cNvSpPr/>
          <p:nvPr/>
        </p:nvSpPr>
        <p:spPr>
          <a:xfrm>
            <a:off x="4370400" y="397152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6"/>
          <a:stretch/>
        </p:blipFill>
        <p:spPr>
          <a:xfrm>
            <a:off x="-12240" y="3960000"/>
            <a:ext cx="2239920" cy="1259640"/>
          </a:xfrm>
          <a:prstGeom prst="rect">
            <a:avLst/>
          </a:prstGeom>
          <a:ln w="0">
            <a:noFill/>
          </a:ln>
        </p:spPr>
      </p:pic>
      <p:sp>
        <p:nvSpPr>
          <p:cNvPr id="51" name=""/>
          <p:cNvSpPr/>
          <p:nvPr/>
        </p:nvSpPr>
        <p:spPr>
          <a:xfrm>
            <a:off x="4370400" y="397152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7"/>
          <a:stretch/>
        </p:blipFill>
        <p:spPr>
          <a:xfrm>
            <a:off x="2183760" y="3960000"/>
            <a:ext cx="1979640" cy="1321200"/>
          </a:xfrm>
          <a:prstGeom prst="rect">
            <a:avLst/>
          </a:prstGeom>
          <a:ln w="0">
            <a:noFill/>
          </a:ln>
        </p:spPr>
      </p:pic>
      <p:pic>
        <p:nvPicPr>
          <p:cNvPr id="53" name="" descr=""/>
          <p:cNvPicPr/>
          <p:nvPr/>
        </p:nvPicPr>
        <p:blipFill>
          <a:blip r:embed="rId8"/>
          <a:stretch/>
        </p:blipFill>
        <p:spPr>
          <a:xfrm>
            <a:off x="-12240" y="1440000"/>
            <a:ext cx="1889640" cy="2519640"/>
          </a:xfrm>
          <a:prstGeom prst="rect">
            <a:avLst/>
          </a:prstGeom>
          <a:ln w="0">
            <a:noFill/>
          </a:ln>
        </p:spPr>
      </p:pic>
      <p:pic>
        <p:nvPicPr>
          <p:cNvPr id="54" name="" descr=""/>
          <p:cNvPicPr/>
          <p:nvPr/>
        </p:nvPicPr>
        <p:blipFill>
          <a:blip r:embed="rId9"/>
          <a:stretch/>
        </p:blipFill>
        <p:spPr>
          <a:xfrm>
            <a:off x="6774840" y="720000"/>
            <a:ext cx="2224800" cy="1679760"/>
          </a:xfrm>
          <a:prstGeom prst="rect">
            <a:avLst/>
          </a:prstGeom>
          <a:ln w="0">
            <a:noFill/>
          </a:ln>
        </p:spPr>
      </p:pic>
      <p:pic>
        <p:nvPicPr>
          <p:cNvPr id="55" name="" descr=""/>
          <p:cNvPicPr/>
          <p:nvPr/>
        </p:nvPicPr>
        <p:blipFill>
          <a:blip r:embed="rId10"/>
          <a:stretch/>
        </p:blipFill>
        <p:spPr>
          <a:xfrm>
            <a:off x="2160000" y="5220000"/>
            <a:ext cx="2901600" cy="1637640"/>
          </a:xfrm>
          <a:prstGeom prst="rect">
            <a:avLst/>
          </a:prstGeom>
          <a:ln w="0">
            <a:noFill/>
          </a:ln>
        </p:spPr>
      </p:pic>
      <p:pic>
        <p:nvPicPr>
          <p:cNvPr id="56" name="" descr=""/>
          <p:cNvPicPr/>
          <p:nvPr/>
        </p:nvPicPr>
        <p:blipFill>
          <a:blip r:embed="rId11"/>
          <a:stretch/>
        </p:blipFill>
        <p:spPr>
          <a:xfrm>
            <a:off x="7380000" y="3769200"/>
            <a:ext cx="1735560" cy="3088440"/>
          </a:xfrm>
          <a:prstGeom prst="rect">
            <a:avLst/>
          </a:prstGeom>
          <a:ln w="0">
            <a:noFill/>
          </a:ln>
        </p:spPr>
      </p:pic>
      <p:sp>
        <p:nvSpPr>
          <p:cNvPr id="57" name=""/>
          <p:cNvSpPr/>
          <p:nvPr/>
        </p:nvSpPr>
        <p:spPr>
          <a:xfrm>
            <a:off x="0" y="0"/>
            <a:ext cx="9179640" cy="685764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8440" rIns="118440" tIns="73440" bIns="734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de8cb"/>
            </a:gs>
            <a:gs pos="100000">
              <a:srgbClr val="dee6e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180000" y="263160"/>
            <a:ext cx="761760" cy="995760"/>
          </a:xfrm>
          <a:prstGeom prst="rect">
            <a:avLst/>
          </a:prstGeom>
          <a:ln w="0">
            <a:noFill/>
          </a:ln>
        </p:spPr>
      </p:pic>
      <p:sp>
        <p:nvSpPr>
          <p:cNvPr id="59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0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1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2" name=""/>
          <p:cNvSpPr/>
          <p:nvPr/>
        </p:nvSpPr>
        <p:spPr>
          <a:xfrm>
            <a:off x="1260000" y="1872000"/>
            <a:ext cx="6659640" cy="243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t">
            <a:noAutofit/>
          </a:bodyPr>
          <a:p>
            <a:pPr>
              <a:lnSpc>
                <a:spcPct val="115000"/>
              </a:lnSpc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</a:rPr>
              <a:t>- письменно, путем направления обращения по почте или нарочным в комнату приема обращений граждан Администрации города Таганрога;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</a:rPr>
              <a:t>- через интернет (на электронную почту Администрации города Таганрога, через Госуслуги, через электронную приемную Ростовской области);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</a:rPr>
              <a:t>- устно, на личном приеме специалистов сектора ЗПП (3 раза в неделю);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</a:rPr>
              <a:t>- по телефону горячей линии по вопросам ЗПП (ежедневно по будням).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3" name=""/>
          <p:cNvSpPr/>
          <p:nvPr/>
        </p:nvSpPr>
        <p:spPr>
          <a:xfrm>
            <a:off x="1014120" y="502200"/>
            <a:ext cx="7792920" cy="138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Задача 2: Обеспечить доступность получения бесплатной и качественной консультационной помощи потребителям.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За консультационной и практической помощью в разрешении потребительских споров граждане  обращаются в Администрацию города  Таганрога следующими способами: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4" name=""/>
          <p:cNvSpPr/>
          <p:nvPr/>
        </p:nvSpPr>
        <p:spPr>
          <a:xfrm>
            <a:off x="4370400" y="332064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2"/>
          <a:stretch/>
        </p:blipFill>
        <p:spPr>
          <a:xfrm>
            <a:off x="120240" y="4924440"/>
            <a:ext cx="2423160" cy="1817640"/>
          </a:xfrm>
          <a:prstGeom prst="rect">
            <a:avLst/>
          </a:prstGeom>
          <a:ln w="0">
            <a:noFill/>
          </a:ln>
        </p:spPr>
      </p:pic>
      <p:sp>
        <p:nvSpPr>
          <p:cNvPr id="66" name=""/>
          <p:cNvSpPr/>
          <p:nvPr/>
        </p:nvSpPr>
        <p:spPr>
          <a:xfrm>
            <a:off x="4370400" y="397152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7" name=""/>
          <p:cNvSpPr/>
          <p:nvPr/>
        </p:nvSpPr>
        <p:spPr>
          <a:xfrm>
            <a:off x="4370400" y="397152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68" name=""/>
          <p:cNvSpPr/>
          <p:nvPr/>
        </p:nvSpPr>
        <p:spPr>
          <a:xfrm>
            <a:off x="0" y="0"/>
            <a:ext cx="9179640" cy="685764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8440" rIns="118440" tIns="73440" bIns="734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  <a:ea typeface="DejaVu Sans"/>
            </a:endParaRPr>
          </a:p>
        </p:txBody>
      </p:sp>
      <p:pic>
        <p:nvPicPr>
          <p:cNvPr id="69" name="" descr=""/>
          <p:cNvPicPr/>
          <p:nvPr/>
        </p:nvPicPr>
        <p:blipFill>
          <a:blip r:embed="rId3"/>
          <a:stretch/>
        </p:blipFill>
        <p:spPr>
          <a:xfrm>
            <a:off x="7289280" y="4500000"/>
            <a:ext cx="1710360" cy="2280960"/>
          </a:xfrm>
          <a:prstGeom prst="rect">
            <a:avLst/>
          </a:prstGeom>
          <a:ln w="0">
            <a:noFill/>
          </a:ln>
        </p:spPr>
      </p:pic>
      <p:sp>
        <p:nvSpPr>
          <p:cNvPr id="70" name=""/>
          <p:cNvSpPr/>
          <p:nvPr/>
        </p:nvSpPr>
        <p:spPr>
          <a:xfrm>
            <a:off x="2736000" y="4500000"/>
            <a:ext cx="4139640" cy="2159640"/>
          </a:xfrm>
          <a:prstGeom prst="rect">
            <a:avLst/>
          </a:prstGeom>
          <a:noFill/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t">
            <a:noAutofit/>
          </a:bodyPr>
          <a:p>
            <a:pPr algn="just">
              <a:lnSpc>
                <a:spcPct val="115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ru-RU" sz="1600" spc="-100" strike="noStrike">
                <a:solidFill>
                  <a:srgbClr val="002060"/>
                </a:solidFill>
                <a:latin typeface="Times New Roman"/>
              </a:rPr>
              <a:t>За 1-е полугодие 2025 года поступило  2561 обращение граждан, составлена 21 претензия,</a:t>
            </a:r>
            <a:br>
              <a:rPr sz="1600"/>
            </a:br>
            <a:r>
              <a:rPr b="0" lang="ru-RU" sz="1600" spc="-100" strike="noStrike">
                <a:solidFill>
                  <a:srgbClr val="002060"/>
                </a:solidFill>
                <a:latin typeface="Times New Roman"/>
              </a:rPr>
              <a:t>3 исковых заявлений в суд, удовлетворено 1 исковое требование в пользу потребителя. По итогам рассмотрения претензий граждан в досудебном порядке потребителям возвращено денежных средств на сумму более 170 тыс. рублей.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de8cb"/>
            </a:gs>
            <a:gs pos="100000">
              <a:srgbClr val="dee6e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180000" y="263160"/>
            <a:ext cx="761760" cy="995760"/>
          </a:xfrm>
          <a:prstGeom prst="rect">
            <a:avLst/>
          </a:prstGeom>
          <a:ln w="0">
            <a:noFill/>
          </a:ln>
        </p:spPr>
      </p:pic>
      <p:sp>
        <p:nvSpPr>
          <p:cNvPr id="72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3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4" name=""/>
          <p:cNvSpPr/>
          <p:nvPr/>
        </p:nvSpPr>
        <p:spPr>
          <a:xfrm>
            <a:off x="4497480" y="3320640"/>
            <a:ext cx="180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5" name=""/>
          <p:cNvSpPr/>
          <p:nvPr/>
        </p:nvSpPr>
        <p:spPr>
          <a:xfrm>
            <a:off x="540000" y="1188000"/>
            <a:ext cx="8117640" cy="2769480"/>
          </a:xfrm>
          <a:prstGeom prst="rect">
            <a:avLst/>
          </a:prstGeom>
          <a:noFill/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t">
            <a:noAutofit/>
          </a:bodyPr>
          <a:p>
            <a:pPr algn="just">
              <a:lnSpc>
                <a:spcPct val="100000"/>
              </a:lnSpc>
            </a:pPr>
            <a:r>
              <a:rPr b="0" lang="ru-RU" sz="1600" spc="-100" strike="noStrike">
                <a:solidFill>
                  <a:srgbClr val="3465a4"/>
                </a:solidFill>
                <a:latin typeface="Times New Roman"/>
              </a:rPr>
              <a:t>1. Распространение информационных материалов (буклеты по ЗПП, образцы претензий);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4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2. Публикации в СМИ: </a:t>
            </a:r>
            <a:endParaRPr b="0" lang="ru-RU" sz="14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- на официальном портале Администрации города Таганрога </a:t>
            </a:r>
            <a:r>
              <a:rPr b="1" i="1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(</a:t>
            </a:r>
            <a:r>
              <a:rPr b="1" i="1" lang="ru-RU" sz="1600" spc="-100" strike="noStrike" u="sng">
                <a:solidFill>
                  <a:srgbClr val="0000ee"/>
                </a:solidFill>
                <a:uFillTx/>
                <a:latin typeface="Times New Roman"/>
                <a:ea typeface="Microsoft YaHei"/>
                <a:hlinkClick r:id="rId2"/>
              </a:rPr>
              <a:t>www.tagancity.ru</a:t>
            </a:r>
            <a:r>
              <a:rPr b="1" i="1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)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- на странице сектора защиты прав потребителей управления потребительского рынка Администрации города Таганрога в социальной сети Вконтакте</a:t>
            </a:r>
            <a:br>
              <a:rPr sz="1600"/>
            </a:br>
            <a:r>
              <a:rPr b="1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 </a:t>
            </a:r>
            <a:r>
              <a:rPr b="1" i="1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(</a:t>
            </a:r>
            <a:r>
              <a:rPr b="1" i="1" lang="ru-RU" sz="1600" spc="-100" strike="noStrike" u="sng">
                <a:solidFill>
                  <a:srgbClr val="0000ee"/>
                </a:solidFill>
                <a:uFillTx/>
                <a:latin typeface="Times New Roman"/>
                <a:ea typeface="Microsoft YaHei"/>
                <a:hlinkClick r:id="rId3"/>
              </a:rPr>
              <a:t>https://vk.com/pravapotrebtag</a:t>
            </a:r>
            <a:r>
              <a:rPr b="1" i="1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)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- на сайте Департамента потребительского рынка Ростовской области, посвященного защите прав потребителей 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1" i="1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(</a:t>
            </a:r>
            <a:r>
              <a:rPr b="1" i="1" lang="ru-RU" sz="1600" spc="-100" strike="noStrike" u="sng">
                <a:solidFill>
                  <a:srgbClr val="0000ee"/>
                </a:solidFill>
                <a:uFillTx/>
                <a:latin typeface="Times New Roman"/>
                <a:ea typeface="Microsoft YaHei"/>
                <a:hlinkClick r:id="rId4"/>
              </a:rPr>
              <a:t>http://www.zppdon.ru/</a:t>
            </a:r>
            <a:r>
              <a:rPr b="1" i="1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)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- на каналах местного телевидения;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6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- в газете «Таганрогская правда»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6" name=""/>
          <p:cNvSpPr/>
          <p:nvPr/>
        </p:nvSpPr>
        <p:spPr>
          <a:xfrm>
            <a:off x="1014120" y="610200"/>
            <a:ext cx="7792920" cy="54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ru-RU" sz="16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Задача 3: Повышение уровня информированности потребителей и хозяйствующих субъектов города Таганрога, </a:t>
            </a:r>
            <a:r>
              <a:rPr b="0" lang="ru-RU" sz="1600" spc="-100" strike="noStrike">
                <a:solidFill>
                  <a:srgbClr val="002060"/>
                </a:solidFill>
                <a:latin typeface="Times New Roman"/>
                <a:ea typeface="Microsoft YaHei"/>
              </a:rPr>
              <a:t>достигается путем проведения следующих мероприятий:</a:t>
            </a:r>
            <a:endParaRPr b="0" lang="ru-RU" sz="16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7" name=""/>
          <p:cNvSpPr/>
          <p:nvPr/>
        </p:nvSpPr>
        <p:spPr>
          <a:xfrm>
            <a:off x="4370400" y="332064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8" name=""/>
          <p:cNvSpPr/>
          <p:nvPr/>
        </p:nvSpPr>
        <p:spPr>
          <a:xfrm>
            <a:off x="4370400" y="397152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9" name=""/>
          <p:cNvSpPr/>
          <p:nvPr/>
        </p:nvSpPr>
        <p:spPr>
          <a:xfrm>
            <a:off x="4370400" y="3971520"/>
            <a:ext cx="18036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0" name=""/>
          <p:cNvSpPr/>
          <p:nvPr/>
        </p:nvSpPr>
        <p:spPr>
          <a:xfrm>
            <a:off x="0" y="0"/>
            <a:ext cx="9179640" cy="685764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8440" rIns="118440" tIns="73440" bIns="734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  <a:ea typeface="DejaVu Sans"/>
            </a:endParaRPr>
          </a:p>
        </p:txBody>
      </p:sp>
      <p:pic>
        <p:nvPicPr>
          <p:cNvPr id="81" name="Picture 1" descr=""/>
          <p:cNvPicPr/>
          <p:nvPr/>
        </p:nvPicPr>
        <p:blipFill>
          <a:blip r:embed="rId5"/>
          <a:stretch/>
        </p:blipFill>
        <p:spPr>
          <a:xfrm>
            <a:off x="415080" y="5073480"/>
            <a:ext cx="1924560" cy="158616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2" descr=""/>
          <p:cNvPicPr/>
          <p:nvPr/>
        </p:nvPicPr>
        <p:blipFill>
          <a:blip r:embed="rId6"/>
          <a:stretch/>
        </p:blipFill>
        <p:spPr>
          <a:xfrm>
            <a:off x="2671200" y="4071240"/>
            <a:ext cx="2238840" cy="1436400"/>
          </a:xfrm>
          <a:prstGeom prst="rect">
            <a:avLst/>
          </a:prstGeom>
          <a:ln w="0">
            <a:noFill/>
          </a:ln>
        </p:spPr>
      </p:pic>
      <p:pic>
        <p:nvPicPr>
          <p:cNvPr id="83" name="" descr=""/>
          <p:cNvPicPr/>
          <p:nvPr/>
        </p:nvPicPr>
        <p:blipFill>
          <a:blip r:embed="rId7"/>
          <a:stretch/>
        </p:blipFill>
        <p:spPr>
          <a:xfrm>
            <a:off x="5940000" y="3144600"/>
            <a:ext cx="2880000" cy="362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d8ce"/>
            </a:gs>
            <a:gs pos="100000">
              <a:srgbClr val="f6f9d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101880" y="191880"/>
            <a:ext cx="761760" cy="995760"/>
          </a:xfrm>
          <a:prstGeom prst="rect">
            <a:avLst/>
          </a:prstGeom>
          <a:ln w="0">
            <a:noFill/>
          </a:ln>
        </p:spPr>
      </p:pic>
      <p:sp>
        <p:nvSpPr>
          <p:cNvPr id="85" name=""/>
          <p:cNvSpPr/>
          <p:nvPr/>
        </p:nvSpPr>
        <p:spPr>
          <a:xfrm>
            <a:off x="540000" y="1260000"/>
            <a:ext cx="8099640" cy="338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r>
              <a:rPr b="1" lang="ru-RU" sz="1800" spc="-100" strike="noStrike">
                <a:solidFill>
                  <a:srgbClr val="3465a4"/>
                </a:solidFill>
                <a:latin typeface="Times New Roman"/>
              </a:rPr>
              <a:t>Реализация проекта способствует повышению эффективности системы защиты прав потребителей на территории города Таганрогу. 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00" strike="noStrike">
                <a:solidFill>
                  <a:srgbClr val="3465a4"/>
                </a:solidFill>
                <a:latin typeface="Times New Roman"/>
              </a:rPr>
              <a:t>Администрация города Таганрога ежегодно принимает участие в профессиональном рейтинговом конкурсе «Сильно сказано!». Конкурс способствует обмену опытом работы муниципальных образований Ростовской области в сфере защиты прав потребителей, дает возможность показывать результативность проводимой работы.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На протяжении многих лет </a:t>
            </a:r>
            <a:r>
              <a:rPr b="1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работа Администрации города Таганрога в сфере защиты прав потребителей признается департаментом потребительского рынка Ростовской области эффективной</a:t>
            </a:r>
            <a:r>
              <a:rPr b="0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. 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По итогам 2024 года</a:t>
            </a:r>
            <a:r>
              <a:rPr b="1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 </a:t>
            </a:r>
            <a:r>
              <a:rPr b="0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муниципальное образование «Город Таганрог» в данном направлении занимает </a:t>
            </a:r>
            <a:r>
              <a:rPr b="1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первое место в Ростовской области, </a:t>
            </a:r>
            <a:r>
              <a:rPr b="0" lang="ru-RU" sz="1800" spc="-100" strike="noStrike">
                <a:solidFill>
                  <a:srgbClr val="3465a4"/>
                </a:solidFill>
                <a:latin typeface="Times New Roman"/>
                <a:ea typeface="Microsoft YaHei"/>
              </a:rPr>
              <a:t>а по итогам 1-ого полугодия 2025 года второе место среди городов Ростовской области</a:t>
            </a: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86" name=""/>
          <p:cNvSpPr/>
          <p:nvPr/>
        </p:nvSpPr>
        <p:spPr>
          <a:xfrm>
            <a:off x="0" y="0"/>
            <a:ext cx="9179640" cy="6857640"/>
          </a:xfrm>
          <a:prstGeom prst="rect">
            <a:avLst/>
          </a:prstGeom>
          <a:noFill/>
          <a:ln w="5724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8440" rIns="118440" tIns="73440" bIns="734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XO Orie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TM02455610[[fn=Осень]]</Template>
  <TotalTime>2428</TotalTime>
  <Application>Редактор_презентаций/3.1.0.0$Windows_X86_64 LibreOffice_project/f0f11dce80bc397e849ff6e04d9c5494e47b295f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2020-09-28T05:52:58Z</dcterms:created>
  <dc:creator>ut21</dc:creator>
  <dc:description/>
  <dc:language>ru-RU</dc:language>
  <cp:lastModifiedBy/>
  <dcterms:modified xsi:type="dcterms:W3CDTF">2025-08-29T14:20:52Z</dcterms:modified>
  <cp:revision>151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r8>7</vt:r8>
  </property>
</Properties>
</file>